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7"/>
  </p:notesMasterIdLst>
  <p:handoutMasterIdLst>
    <p:handoutMasterId r:id="rId28"/>
  </p:handoutMasterIdLst>
  <p:sldIdLst>
    <p:sldId id="294" r:id="rId6"/>
    <p:sldId id="1007" r:id="rId7"/>
    <p:sldId id="264" r:id="rId8"/>
    <p:sldId id="1041" r:id="rId9"/>
    <p:sldId id="1043" r:id="rId10"/>
    <p:sldId id="1042" r:id="rId11"/>
    <p:sldId id="1014" r:id="rId12"/>
    <p:sldId id="1015" r:id="rId13"/>
    <p:sldId id="1016" r:id="rId14"/>
    <p:sldId id="1017" r:id="rId15"/>
    <p:sldId id="1020" r:id="rId16"/>
    <p:sldId id="1045" r:id="rId17"/>
    <p:sldId id="1044" r:id="rId18"/>
    <p:sldId id="1018" r:id="rId19"/>
    <p:sldId id="1048" r:id="rId20"/>
    <p:sldId id="1046" r:id="rId21"/>
    <p:sldId id="988" r:id="rId22"/>
    <p:sldId id="989" r:id="rId23"/>
    <p:sldId id="1049" r:id="rId24"/>
    <p:sldId id="426" r:id="rId25"/>
    <p:sldId id="265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EE2"/>
    <a:srgbClr val="F3F6F0"/>
    <a:srgbClr val="ECEFE9"/>
    <a:srgbClr val="CDC7AF"/>
    <a:srgbClr val="D2CDAA"/>
    <a:srgbClr val="D2D0C4"/>
    <a:srgbClr val="F2F1EE"/>
    <a:srgbClr val="D2CFC2"/>
    <a:srgbClr val="D1D0C3"/>
    <a:srgbClr val="D1CA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401" autoAdjust="0"/>
  </p:normalViewPr>
  <p:slideViewPr>
    <p:cSldViewPr snapToGrid="0">
      <p:cViewPr varScale="1">
        <p:scale>
          <a:sx n="62" d="100"/>
          <a:sy n="62" d="100"/>
        </p:scale>
        <p:origin x="140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2323" y="62"/>
      </p:cViewPr>
      <p:guideLst>
        <p:guide orient="horz" pos="2880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55004" y="8747372"/>
            <a:ext cx="3353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05681E5-BF37-4288-9567-0C17D34D2C30}" type="slidenum">
              <a:rPr lang="en-US" sz="1000"/>
              <a:pPr/>
              <a:t>‹#›</a:t>
            </a:fld>
            <a:endParaRPr lang="en-US" sz="1000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3A3DB80D-5D5F-4C90-AEB1-CCE847B5ADE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9049" y="8557207"/>
            <a:ext cx="3394001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950" i="1" dirty="0"/>
              <a:t>Mittman, Inclusivity in Clinical Research</a:t>
            </a:r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3D5002AE-1F3E-4ED2-A14C-534F33E373D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38575" y="8550041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sz="950" i="1" dirty="0"/>
              <a:t>August 28, 2023</a:t>
            </a:r>
          </a:p>
        </p:txBody>
      </p:sp>
    </p:spTree>
    <p:extLst>
      <p:ext uri="{BB962C8B-B14F-4D97-AF65-F5344CB8AC3E}">
        <p14:creationId xmlns:p14="http://schemas.microsoft.com/office/powerpoint/2010/main" val="171777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24293-F47E-1245-9B42-BFCB5AD20FCA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4EB20-FD09-3C40-966D-C0C8A7CACE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663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F340F-0FDF-4913-AC6F-E8848079E10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74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5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3313043"/>
            <a:ext cx="9143999" cy="2873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541097" y="4122737"/>
            <a:ext cx="8145703" cy="747367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3400" b="1">
                <a:solidFill>
                  <a:srgbClr val="FFFFFF"/>
                </a:solidFill>
              </a:defRPr>
            </a:lvl1pPr>
            <a:lvl2pPr marL="457200" indent="0">
              <a:buNone/>
              <a:defRPr sz="3400" b="1">
                <a:solidFill>
                  <a:srgbClr val="FFFFFF"/>
                </a:solidFill>
              </a:defRPr>
            </a:lvl2pPr>
            <a:lvl3pPr marL="914400" indent="0">
              <a:buNone/>
              <a:defRPr sz="3400" b="1">
                <a:solidFill>
                  <a:srgbClr val="FFFFFF"/>
                </a:solidFill>
              </a:defRPr>
            </a:lvl3pPr>
            <a:lvl4pPr marL="1371600" indent="0">
              <a:buNone/>
              <a:defRPr sz="3400" b="1">
                <a:solidFill>
                  <a:srgbClr val="FFFFFF"/>
                </a:solidFill>
              </a:defRPr>
            </a:lvl4pPr>
            <a:lvl5pPr marL="1828800" indent="0">
              <a:buNone/>
              <a:defRPr sz="3400"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Presentation Title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541097" y="4860528"/>
            <a:ext cx="8145703" cy="611585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400">
                <a:solidFill>
                  <a:srgbClr val="FFFFFF"/>
                </a:solidFill>
              </a:defRPr>
            </a:lvl2pPr>
            <a:lvl3pPr marL="914400" indent="0">
              <a:buNone/>
              <a:defRPr sz="2400">
                <a:solidFill>
                  <a:srgbClr val="FFFFFF"/>
                </a:solidFill>
              </a:defRPr>
            </a:lvl3pPr>
            <a:lvl4pPr marL="1371600" indent="0">
              <a:buNone/>
              <a:defRPr sz="2400">
                <a:solidFill>
                  <a:srgbClr val="FFFFFF"/>
                </a:solidFill>
              </a:defRPr>
            </a:lvl4pPr>
            <a:lvl5pPr marL="1828800" indent="0"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547203" y="5611440"/>
            <a:ext cx="8139597" cy="50165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rgbClr val="FFFFFF"/>
                </a:solidFill>
              </a:defRPr>
            </a:lvl2pPr>
            <a:lvl3pPr marL="914400" indent="0">
              <a:buNone/>
              <a:defRPr sz="1800">
                <a:solidFill>
                  <a:srgbClr val="FFFFFF"/>
                </a:solidFill>
              </a:defRPr>
            </a:lvl3pPr>
            <a:lvl4pPr marL="1371600" indent="0">
              <a:buNone/>
              <a:defRPr sz="1800">
                <a:solidFill>
                  <a:srgbClr val="FFFFFF"/>
                </a:solidFill>
              </a:defRPr>
            </a:lvl4pPr>
            <a:lvl5pPr marL="1828800" indent="0">
              <a:buNone/>
              <a:defRPr sz="1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Speaker Information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7" hasCustomPrompt="1"/>
          </p:nvPr>
        </p:nvSpPr>
        <p:spPr>
          <a:xfrm>
            <a:off x="541097" y="6475590"/>
            <a:ext cx="4068384" cy="23837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200" b="1" cap="all">
                <a:solidFill>
                  <a:schemeClr val="tx2"/>
                </a:solidFill>
              </a:defRPr>
            </a:lvl1pPr>
            <a:lvl2pPr marL="457200" indent="0">
              <a:buNone/>
              <a:defRPr sz="1200" b="1" cap="all">
                <a:solidFill>
                  <a:schemeClr val="tx2"/>
                </a:solidFill>
              </a:defRPr>
            </a:lvl2pPr>
            <a:lvl3pPr marL="914400" indent="0">
              <a:buNone/>
              <a:defRPr sz="1200" b="1" cap="all">
                <a:solidFill>
                  <a:schemeClr val="tx2"/>
                </a:solidFill>
              </a:defRPr>
            </a:lvl3pPr>
            <a:lvl4pPr marL="1371600" indent="0">
              <a:buNone/>
              <a:defRPr sz="1200" b="1" cap="all">
                <a:solidFill>
                  <a:schemeClr val="tx2"/>
                </a:solidFill>
              </a:defRPr>
            </a:lvl4pPr>
            <a:lvl5pPr marL="1828800" indent="0">
              <a:buNone/>
              <a:defRPr sz="1200" b="1" cap="all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Department Name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0" y="104775"/>
            <a:ext cx="9144000" cy="398219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750887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31" r="35590" b="16831"/>
          <a:stretch/>
        </p:blipFill>
        <p:spPr bwMode="auto">
          <a:xfrm>
            <a:off x="1" y="4657725"/>
            <a:ext cx="5889624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5"/>
          <p:cNvGrpSpPr>
            <a:grpSpLocks/>
          </p:cNvGrpSpPr>
          <p:nvPr/>
        </p:nvGrpSpPr>
        <p:grpSpPr bwMode="auto">
          <a:xfrm>
            <a:off x="0" y="1825625"/>
            <a:ext cx="5889625" cy="2862263"/>
            <a:chOff x="0" y="1150"/>
            <a:chExt cx="3710" cy="1803"/>
          </a:xfrm>
        </p:grpSpPr>
        <p:sp>
          <p:nvSpPr>
            <p:cNvPr id="20" name="Rectangle 6"/>
            <p:cNvSpPr>
              <a:spLocks noChangeArrowheads="1"/>
            </p:cNvSpPr>
            <p:nvPr/>
          </p:nvSpPr>
          <p:spPr bwMode="gray">
            <a:xfrm>
              <a:off x="0" y="1150"/>
              <a:ext cx="3710" cy="179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1" name="Line 7"/>
            <p:cNvSpPr>
              <a:spLocks noChangeShapeType="1"/>
            </p:cNvSpPr>
            <p:nvPr/>
          </p:nvSpPr>
          <p:spPr bwMode="gray">
            <a:xfrm>
              <a:off x="0" y="2953"/>
              <a:ext cx="3710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4" name="Rectangle 5"/>
          <p:cNvSpPr>
            <a:spLocks noChangeArrowheads="1"/>
          </p:cNvSpPr>
          <p:nvPr/>
        </p:nvSpPr>
        <p:spPr bwMode="gray">
          <a:xfrm>
            <a:off x="0" y="1825625"/>
            <a:ext cx="5889625" cy="28527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5" name="Line 6"/>
          <p:cNvSpPr>
            <a:spLocks noChangeShapeType="1"/>
          </p:cNvSpPr>
          <p:nvPr userDrawn="1"/>
        </p:nvSpPr>
        <p:spPr bwMode="gray">
          <a:xfrm>
            <a:off x="0" y="4687888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/>
          </p:nvPr>
        </p:nvSpPr>
        <p:spPr>
          <a:xfrm>
            <a:off x="457201" y="2196353"/>
            <a:ext cx="5339976" cy="2114076"/>
          </a:xfrm>
        </p:spPr>
        <p:txBody>
          <a:bodyPr anchor="b">
            <a:normAutofit/>
          </a:bodyPr>
          <a:lstStyle>
            <a:lvl1pPr marL="0" indent="0">
              <a:buNone/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457200" y="4965958"/>
            <a:ext cx="5339977" cy="579438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Picture Placeholder 5"/>
          <p:cNvSpPr>
            <a:spLocks noGrp="1"/>
          </p:cNvSpPr>
          <p:nvPr userDrawn="1">
            <p:ph type="pic" sz="quarter" idx="14"/>
          </p:nvPr>
        </p:nvSpPr>
        <p:spPr>
          <a:xfrm>
            <a:off x="5972175" y="1825625"/>
            <a:ext cx="2714625" cy="402272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627206964"/>
      </p:ext>
    </p:extLst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or Mov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gray">
          <a:xfrm>
            <a:off x="0" y="1828800"/>
            <a:ext cx="1803400" cy="40195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gray">
          <a:xfrm>
            <a:off x="7321550" y="1828800"/>
            <a:ext cx="1822450" cy="40195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1901825" y="1828800"/>
            <a:ext cx="5338763" cy="4013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83552250"/>
      </p:ext>
    </p:extLst>
  </p:cSld>
  <p:clrMapOvr>
    <a:masterClrMapping/>
  </p:clrMapOvr>
  <p:transition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12080712"/>
      </p:ext>
    </p:extLst>
  </p:cSld>
  <p:clrMapOvr>
    <a:masterClrMapping/>
  </p:clrMapOvr>
  <p:transition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207828042"/>
      </p:ext>
    </p:extLst>
  </p:cSld>
  <p:clrMapOvr>
    <a:masterClrMapping/>
  </p:clrMapOvr>
  <p:transition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gle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266"/>
            <a:ext cx="8229600" cy="5779523"/>
          </a:xfrm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891323"/>
      </p:ext>
    </p:extLst>
  </p:cSld>
  <p:clrMapOvr>
    <a:masterClrMapping/>
  </p:clrMapOvr>
  <p:transition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7421002"/>
      </p:ext>
    </p:extLst>
  </p:cSld>
  <p:clrMapOvr>
    <a:masterClrMapping/>
  </p:clrMapOvr>
  <p:transition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1765388"/>
      </p:ext>
    </p:extLst>
  </p:cSld>
  <p:clrMapOvr>
    <a:masterClrMapping/>
  </p:clrMapOvr>
  <p:transition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2774972"/>
      </p:ext>
    </p:extLst>
  </p:cSld>
  <p:clrMapOvr>
    <a:masterClrMapping/>
  </p:clrMapOvr>
  <p:transition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7526328"/>
      </p:ext>
    </p:extLst>
  </p:cSld>
  <p:clrMapOvr>
    <a:masterClrMapping/>
  </p:clrMapOvr>
  <p:transition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25255451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268"/>
            <a:ext cx="8229600" cy="1143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6725"/>
            <a:ext cx="8229600" cy="4389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175410677"/>
      </p:ext>
    </p:extLst>
  </p:cSld>
  <p:clrMapOvr>
    <a:masterClrMapping/>
  </p:clrMapOvr>
  <p:transition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171450" indent="-171450">
              <a:lnSpc>
                <a:spcPct val="100000"/>
              </a:lnSpc>
              <a:buSzPct val="100000"/>
              <a:buFont typeface="Wingdings" panose="05000000000000000000" pitchFamily="2" charset="2"/>
              <a:buChar char="§"/>
              <a:defRPr/>
            </a:lvl1pPr>
            <a:lvl2pPr marL="514350" indent="-171450">
              <a:lnSpc>
                <a:spcPct val="100000"/>
              </a:lnSpc>
              <a:buSzPct val="100000"/>
              <a:buFont typeface="Courier New" panose="02070309020205020404" pitchFamily="49" charset="0"/>
              <a:buChar char="o"/>
              <a:defRPr/>
            </a:lvl2pPr>
            <a:lvl3pPr>
              <a:lnSpc>
                <a:spcPct val="100000"/>
              </a:lnSpc>
              <a:buSzPct val="100000"/>
              <a:defRPr/>
            </a:lvl3pPr>
          </a:lstStyle>
          <a:p>
            <a:pPr lvl="0"/>
            <a:r>
              <a:rPr lang="en-US"/>
              <a:t>Click to edit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93452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+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26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6725"/>
            <a:ext cx="8229600" cy="4389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222694"/>
            <a:ext cx="8229600" cy="478757"/>
          </a:xfrm>
        </p:spPr>
        <p:txBody>
          <a:bodyPr lIns="91440" tIns="45720" rIns="91440" bIns="45720">
            <a:no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86409266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6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75" y="245604"/>
            <a:ext cx="9144000" cy="1794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51646" y="242884"/>
            <a:ext cx="8250812" cy="1797514"/>
          </a:xfrm>
        </p:spPr>
        <p:txBody>
          <a:bodyPr anchor="ctr" anchorCtr="0">
            <a:normAutofit/>
          </a:bodyPr>
          <a:lstStyle>
            <a:lvl1pPr algn="l">
              <a:defRPr sz="3400" b="1" cap="none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3175" y="2166938"/>
            <a:ext cx="9144000" cy="4586287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312373590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No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3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25"/>
          <a:stretch/>
        </p:blipFill>
        <p:spPr bwMode="auto">
          <a:xfrm>
            <a:off x="0" y="118047"/>
            <a:ext cx="9144000" cy="3849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/>
          <p:cNvSpPr>
            <a:spLocks noChangeArrowheads="1"/>
          </p:cNvSpPr>
          <p:nvPr/>
        </p:nvSpPr>
        <p:spPr bwMode="gray">
          <a:xfrm>
            <a:off x="0" y="3967163"/>
            <a:ext cx="9144000" cy="223202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gray">
          <a:xfrm>
            <a:off x="0" y="3967163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" name="Line 79"/>
          <p:cNvSpPr>
            <a:spLocks noChangeShapeType="1"/>
          </p:cNvSpPr>
          <p:nvPr userDrawn="1"/>
        </p:nvSpPr>
        <p:spPr bwMode="gray">
          <a:xfrm>
            <a:off x="0" y="6199188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43324" y="437192"/>
            <a:ext cx="8229600" cy="333470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547203" y="4178300"/>
            <a:ext cx="3878747" cy="180975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rgbClr val="FFFFFF"/>
                </a:solidFill>
              </a:defRPr>
            </a:lvl2pPr>
            <a:lvl3pPr marL="914400" indent="0">
              <a:buNone/>
              <a:defRPr sz="1800">
                <a:solidFill>
                  <a:srgbClr val="FFFFFF"/>
                </a:solidFill>
              </a:defRPr>
            </a:lvl3pPr>
            <a:lvl4pPr marL="1371600" indent="0">
              <a:buNone/>
              <a:defRPr sz="1800">
                <a:solidFill>
                  <a:srgbClr val="FFFFFF"/>
                </a:solidFill>
              </a:defRPr>
            </a:lvl4pPr>
            <a:lvl5pPr marL="1828800" indent="0">
              <a:buNone/>
              <a:defRPr sz="1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Speaker Information</a:t>
            </a:r>
          </a:p>
        </p:txBody>
      </p:sp>
      <p:sp>
        <p:nvSpPr>
          <p:cNvPr id="8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4724327" y="4178300"/>
            <a:ext cx="3878747" cy="180975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rgbClr val="FFFFFF"/>
                </a:solidFill>
              </a:defRPr>
            </a:lvl2pPr>
            <a:lvl3pPr marL="914400" indent="0">
              <a:buNone/>
              <a:defRPr sz="1800">
                <a:solidFill>
                  <a:srgbClr val="FFFFFF"/>
                </a:solidFill>
              </a:defRPr>
            </a:lvl3pPr>
            <a:lvl4pPr marL="1371600" indent="0">
              <a:buNone/>
              <a:defRPr sz="1800">
                <a:solidFill>
                  <a:srgbClr val="FFFFFF"/>
                </a:solidFill>
              </a:defRPr>
            </a:lvl4pPr>
            <a:lvl5pPr marL="1828800" indent="0">
              <a:buNone/>
              <a:defRPr sz="1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Speaker Information</a:t>
            </a:r>
          </a:p>
        </p:txBody>
      </p:sp>
      <p:grpSp>
        <p:nvGrpSpPr>
          <p:cNvPr id="12" name="Group 59"/>
          <p:cNvGrpSpPr>
            <a:grpSpLocks/>
          </p:cNvGrpSpPr>
          <p:nvPr userDrawn="1"/>
        </p:nvGrpSpPr>
        <p:grpSpPr bwMode="auto">
          <a:xfrm>
            <a:off x="6669088" y="6400800"/>
            <a:ext cx="1989137" cy="223838"/>
            <a:chOff x="2205" y="2084"/>
            <a:chExt cx="1349" cy="152"/>
          </a:xfrm>
        </p:grpSpPr>
        <p:sp>
          <p:nvSpPr>
            <p:cNvPr id="13" name="Freeform 60"/>
            <p:cNvSpPr>
              <a:spLocks/>
            </p:cNvSpPr>
            <p:nvPr/>
          </p:nvSpPr>
          <p:spPr bwMode="black">
            <a:xfrm>
              <a:off x="2295" y="2127"/>
              <a:ext cx="21" cy="71"/>
            </a:xfrm>
            <a:custGeom>
              <a:avLst/>
              <a:gdLst>
                <a:gd name="T0" fmla="*/ 4 w 9"/>
                <a:gd name="T1" fmla="*/ 1 h 30"/>
                <a:gd name="T2" fmla="*/ 2 w 9"/>
                <a:gd name="T3" fmla="*/ 0 h 30"/>
                <a:gd name="T4" fmla="*/ 0 w 9"/>
                <a:gd name="T5" fmla="*/ 30 h 30"/>
                <a:gd name="T6" fmla="*/ 8 w 9"/>
                <a:gd name="T7" fmla="*/ 9 h 30"/>
                <a:gd name="T8" fmla="*/ 4 w 9"/>
                <a:gd name="T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30">
                  <a:moveTo>
                    <a:pt x="4" y="1"/>
                  </a:moveTo>
                  <a:cubicBezTo>
                    <a:pt x="4" y="1"/>
                    <a:pt x="3" y="0"/>
                    <a:pt x="2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9" y="6"/>
                    <a:pt x="7" y="3"/>
                    <a:pt x="4" y="1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Freeform 61"/>
            <p:cNvSpPr>
              <a:spLocks/>
            </p:cNvSpPr>
            <p:nvPr/>
          </p:nvSpPr>
          <p:spPr bwMode="black">
            <a:xfrm>
              <a:off x="2276" y="2122"/>
              <a:ext cx="21" cy="76"/>
            </a:xfrm>
            <a:custGeom>
              <a:avLst/>
              <a:gdLst>
                <a:gd name="T0" fmla="*/ 0 w 9"/>
                <a:gd name="T1" fmla="*/ 1 h 32"/>
                <a:gd name="T2" fmla="*/ 4 w 9"/>
                <a:gd name="T3" fmla="*/ 32 h 32"/>
                <a:gd name="T4" fmla="*/ 9 w 9"/>
                <a:gd name="T5" fmla="*/ 1 h 32"/>
                <a:gd name="T6" fmla="*/ 0 w 9"/>
                <a:gd name="T7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32">
                  <a:moveTo>
                    <a:pt x="0" y="1"/>
                  </a:moveTo>
                  <a:cubicBezTo>
                    <a:pt x="4" y="32"/>
                    <a:pt x="4" y="32"/>
                    <a:pt x="4" y="32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6" y="1"/>
                    <a:pt x="3" y="0"/>
                    <a:pt x="0" y="1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Freeform 62"/>
            <p:cNvSpPr>
              <a:spLocks/>
            </p:cNvSpPr>
            <p:nvPr/>
          </p:nvSpPr>
          <p:spPr bwMode="black">
            <a:xfrm>
              <a:off x="2257" y="2127"/>
              <a:ext cx="21" cy="71"/>
            </a:xfrm>
            <a:custGeom>
              <a:avLst/>
              <a:gdLst>
                <a:gd name="T0" fmla="*/ 4 w 9"/>
                <a:gd name="T1" fmla="*/ 1 h 30"/>
                <a:gd name="T2" fmla="*/ 1 w 9"/>
                <a:gd name="T3" fmla="*/ 9 h 30"/>
                <a:gd name="T4" fmla="*/ 9 w 9"/>
                <a:gd name="T5" fmla="*/ 30 h 30"/>
                <a:gd name="T6" fmla="*/ 7 w 9"/>
                <a:gd name="T7" fmla="*/ 0 h 30"/>
                <a:gd name="T8" fmla="*/ 4 w 9"/>
                <a:gd name="T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30">
                  <a:moveTo>
                    <a:pt x="4" y="1"/>
                  </a:moveTo>
                  <a:cubicBezTo>
                    <a:pt x="2" y="3"/>
                    <a:pt x="0" y="6"/>
                    <a:pt x="1" y="9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6" y="0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Freeform 63"/>
            <p:cNvSpPr>
              <a:spLocks/>
            </p:cNvSpPr>
            <p:nvPr/>
          </p:nvSpPr>
          <p:spPr bwMode="black">
            <a:xfrm>
              <a:off x="2231" y="2136"/>
              <a:ext cx="36" cy="64"/>
            </a:xfrm>
            <a:custGeom>
              <a:avLst/>
              <a:gdLst>
                <a:gd name="T0" fmla="*/ 0 w 15"/>
                <a:gd name="T1" fmla="*/ 0 h 27"/>
                <a:gd name="T2" fmla="*/ 15 w 15"/>
                <a:gd name="T3" fmla="*/ 27 h 27"/>
                <a:gd name="T4" fmla="*/ 9 w 15"/>
                <a:gd name="T5" fmla="*/ 4 h 27"/>
                <a:gd name="T6" fmla="*/ 0 w 15"/>
                <a:gd name="T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" h="27">
                  <a:moveTo>
                    <a:pt x="0" y="0"/>
                  </a:moveTo>
                  <a:cubicBezTo>
                    <a:pt x="5" y="9"/>
                    <a:pt x="10" y="18"/>
                    <a:pt x="15" y="27"/>
                  </a:cubicBezTo>
                  <a:cubicBezTo>
                    <a:pt x="14" y="19"/>
                    <a:pt x="12" y="7"/>
                    <a:pt x="9" y="4"/>
                  </a:cubicBezTo>
                  <a:cubicBezTo>
                    <a:pt x="6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Freeform 64"/>
            <p:cNvSpPr>
              <a:spLocks/>
            </p:cNvSpPr>
            <p:nvPr/>
          </p:nvSpPr>
          <p:spPr bwMode="black">
            <a:xfrm>
              <a:off x="2210" y="2136"/>
              <a:ext cx="50" cy="67"/>
            </a:xfrm>
            <a:custGeom>
              <a:avLst/>
              <a:gdLst>
                <a:gd name="T0" fmla="*/ 0 w 21"/>
                <a:gd name="T1" fmla="*/ 5 h 28"/>
                <a:gd name="T2" fmla="*/ 21 w 21"/>
                <a:gd name="T3" fmla="*/ 28 h 28"/>
                <a:gd name="T4" fmla="*/ 8 w 21"/>
                <a:gd name="T5" fmla="*/ 0 h 28"/>
                <a:gd name="T6" fmla="*/ 0 w 21"/>
                <a:gd name="T7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8">
                  <a:moveTo>
                    <a:pt x="0" y="5"/>
                  </a:moveTo>
                  <a:cubicBezTo>
                    <a:pt x="21" y="28"/>
                    <a:pt x="21" y="28"/>
                    <a:pt x="21" y="28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2" y="2"/>
                    <a:pt x="0" y="5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Freeform 65"/>
            <p:cNvSpPr>
              <a:spLocks/>
            </p:cNvSpPr>
            <p:nvPr/>
          </p:nvSpPr>
          <p:spPr bwMode="black">
            <a:xfrm>
              <a:off x="2304" y="2148"/>
              <a:ext cx="31" cy="52"/>
            </a:xfrm>
            <a:custGeom>
              <a:avLst/>
              <a:gdLst>
                <a:gd name="T0" fmla="*/ 3 w 13"/>
                <a:gd name="T1" fmla="*/ 6 h 22"/>
                <a:gd name="T2" fmla="*/ 0 w 13"/>
                <a:gd name="T3" fmla="*/ 22 h 22"/>
                <a:gd name="T4" fmla="*/ 13 w 13"/>
                <a:gd name="T5" fmla="*/ 0 h 22"/>
                <a:gd name="T6" fmla="*/ 3 w 13"/>
                <a:gd name="T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22">
                  <a:moveTo>
                    <a:pt x="3" y="6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4" y="15"/>
                    <a:pt x="9" y="7"/>
                    <a:pt x="13" y="0"/>
                  </a:cubicBezTo>
                  <a:cubicBezTo>
                    <a:pt x="9" y="0"/>
                    <a:pt x="5" y="1"/>
                    <a:pt x="3" y="6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Freeform 66"/>
            <p:cNvSpPr>
              <a:spLocks/>
            </p:cNvSpPr>
            <p:nvPr/>
          </p:nvSpPr>
          <p:spPr bwMode="black">
            <a:xfrm>
              <a:off x="2312" y="2148"/>
              <a:ext cx="44" cy="57"/>
            </a:xfrm>
            <a:custGeom>
              <a:avLst/>
              <a:gdLst>
                <a:gd name="T0" fmla="*/ 11 w 19"/>
                <a:gd name="T1" fmla="*/ 0 h 24"/>
                <a:gd name="T2" fmla="*/ 0 w 19"/>
                <a:gd name="T3" fmla="*/ 24 h 24"/>
                <a:gd name="T4" fmla="*/ 19 w 19"/>
                <a:gd name="T5" fmla="*/ 3 h 24"/>
                <a:gd name="T6" fmla="*/ 11 w 19"/>
                <a:gd name="T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4">
                  <a:moveTo>
                    <a:pt x="11" y="0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1"/>
                    <a:pt x="14" y="0"/>
                    <a:pt x="11" y="0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Freeform 67"/>
            <p:cNvSpPr>
              <a:spLocks/>
            </p:cNvSpPr>
            <p:nvPr/>
          </p:nvSpPr>
          <p:spPr bwMode="black">
            <a:xfrm>
              <a:off x="2205" y="2148"/>
              <a:ext cx="47" cy="62"/>
            </a:xfrm>
            <a:custGeom>
              <a:avLst/>
              <a:gdLst>
                <a:gd name="T0" fmla="*/ 0 w 20"/>
                <a:gd name="T1" fmla="*/ 10 h 26"/>
                <a:gd name="T2" fmla="*/ 20 w 20"/>
                <a:gd name="T3" fmla="*/ 26 h 26"/>
                <a:gd name="T4" fmla="*/ 2 w 20"/>
                <a:gd name="T5" fmla="*/ 0 h 26"/>
                <a:gd name="T6" fmla="*/ 0 w 20"/>
                <a:gd name="T7" fmla="*/ 1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6">
                  <a:moveTo>
                    <a:pt x="0" y="10"/>
                  </a:moveTo>
                  <a:cubicBezTo>
                    <a:pt x="6" y="15"/>
                    <a:pt x="13" y="21"/>
                    <a:pt x="20" y="26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3"/>
                    <a:pt x="0" y="7"/>
                    <a:pt x="0" y="10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Freeform 68"/>
            <p:cNvSpPr>
              <a:spLocks/>
            </p:cNvSpPr>
            <p:nvPr/>
          </p:nvSpPr>
          <p:spPr bwMode="black">
            <a:xfrm>
              <a:off x="2321" y="2158"/>
              <a:ext cx="45" cy="52"/>
            </a:xfrm>
            <a:custGeom>
              <a:avLst/>
              <a:gdLst>
                <a:gd name="T0" fmla="*/ 18 w 19"/>
                <a:gd name="T1" fmla="*/ 2 h 22"/>
                <a:gd name="T2" fmla="*/ 16 w 19"/>
                <a:gd name="T3" fmla="*/ 0 h 22"/>
                <a:gd name="T4" fmla="*/ 0 w 19"/>
                <a:gd name="T5" fmla="*/ 22 h 22"/>
                <a:gd name="T6" fmla="*/ 19 w 19"/>
                <a:gd name="T7" fmla="*/ 7 h 22"/>
                <a:gd name="T8" fmla="*/ 18 w 19"/>
                <a:gd name="T9" fmla="*/ 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2">
                  <a:moveTo>
                    <a:pt x="18" y="2"/>
                  </a:moveTo>
                  <a:cubicBezTo>
                    <a:pt x="17" y="1"/>
                    <a:pt x="17" y="0"/>
                    <a:pt x="16" y="0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6" y="17"/>
                    <a:pt x="12" y="12"/>
                    <a:pt x="19" y="7"/>
                  </a:cubicBezTo>
                  <a:cubicBezTo>
                    <a:pt x="19" y="5"/>
                    <a:pt x="18" y="3"/>
                    <a:pt x="18" y="2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Freeform 69"/>
            <p:cNvSpPr>
              <a:spLocks/>
            </p:cNvSpPr>
            <p:nvPr/>
          </p:nvSpPr>
          <p:spPr bwMode="black">
            <a:xfrm>
              <a:off x="2205" y="2177"/>
              <a:ext cx="40" cy="40"/>
            </a:xfrm>
            <a:custGeom>
              <a:avLst/>
              <a:gdLst>
                <a:gd name="T0" fmla="*/ 0 w 17"/>
                <a:gd name="T1" fmla="*/ 9 h 17"/>
                <a:gd name="T2" fmla="*/ 17 w 17"/>
                <a:gd name="T3" fmla="*/ 17 h 17"/>
                <a:gd name="T4" fmla="*/ 0 w 17"/>
                <a:gd name="T5" fmla="*/ 0 h 17"/>
                <a:gd name="T6" fmla="*/ 0 w 17"/>
                <a:gd name="T7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17">
                  <a:moveTo>
                    <a:pt x="0" y="9"/>
                  </a:moveTo>
                  <a:cubicBezTo>
                    <a:pt x="17" y="17"/>
                    <a:pt x="17" y="17"/>
                    <a:pt x="17" y="17"/>
                  </a:cubicBezTo>
                  <a:cubicBezTo>
                    <a:pt x="12" y="11"/>
                    <a:pt x="6" y="5"/>
                    <a:pt x="0" y="0"/>
                  </a:cubicBezTo>
                  <a:lnTo>
                    <a:pt x="0" y="9"/>
                  </a:ln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Freeform 70"/>
            <p:cNvSpPr>
              <a:spLocks/>
            </p:cNvSpPr>
            <p:nvPr/>
          </p:nvSpPr>
          <p:spPr bwMode="black">
            <a:xfrm>
              <a:off x="2326" y="2179"/>
              <a:ext cx="40" cy="38"/>
            </a:xfrm>
            <a:custGeom>
              <a:avLst/>
              <a:gdLst>
                <a:gd name="T0" fmla="*/ 17 w 17"/>
                <a:gd name="T1" fmla="*/ 8 h 16"/>
                <a:gd name="T2" fmla="*/ 17 w 17"/>
                <a:gd name="T3" fmla="*/ 0 h 16"/>
                <a:gd name="T4" fmla="*/ 0 w 17"/>
                <a:gd name="T5" fmla="*/ 16 h 16"/>
                <a:gd name="T6" fmla="*/ 17 w 17"/>
                <a:gd name="T7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16">
                  <a:moveTo>
                    <a:pt x="17" y="8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6" y="13"/>
                    <a:pt x="11" y="11"/>
                    <a:pt x="17" y="8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Freeform 71"/>
            <p:cNvSpPr>
              <a:spLocks/>
            </p:cNvSpPr>
            <p:nvPr/>
          </p:nvSpPr>
          <p:spPr bwMode="black">
            <a:xfrm>
              <a:off x="2205" y="2200"/>
              <a:ext cx="38" cy="24"/>
            </a:xfrm>
            <a:custGeom>
              <a:avLst/>
              <a:gdLst>
                <a:gd name="T0" fmla="*/ 0 w 16"/>
                <a:gd name="T1" fmla="*/ 7 h 10"/>
                <a:gd name="T2" fmla="*/ 16 w 16"/>
                <a:gd name="T3" fmla="*/ 10 h 10"/>
                <a:gd name="T4" fmla="*/ 0 w 16"/>
                <a:gd name="T5" fmla="*/ 0 h 10"/>
                <a:gd name="T6" fmla="*/ 0 w 16"/>
                <a:gd name="T7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0">
                  <a:moveTo>
                    <a:pt x="0" y="7"/>
                  </a:moveTo>
                  <a:cubicBezTo>
                    <a:pt x="5" y="8"/>
                    <a:pt x="11" y="9"/>
                    <a:pt x="16" y="1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7"/>
                  </a:ln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Freeform 72"/>
            <p:cNvSpPr>
              <a:spLocks/>
            </p:cNvSpPr>
            <p:nvPr/>
          </p:nvSpPr>
          <p:spPr bwMode="black">
            <a:xfrm>
              <a:off x="2330" y="2203"/>
              <a:ext cx="36" cy="21"/>
            </a:xfrm>
            <a:custGeom>
              <a:avLst/>
              <a:gdLst>
                <a:gd name="T0" fmla="*/ 15 w 15"/>
                <a:gd name="T1" fmla="*/ 6 h 9"/>
                <a:gd name="T2" fmla="*/ 15 w 15"/>
                <a:gd name="T3" fmla="*/ 0 h 9"/>
                <a:gd name="T4" fmla="*/ 0 w 15"/>
                <a:gd name="T5" fmla="*/ 9 h 9"/>
                <a:gd name="T6" fmla="*/ 15 w 15"/>
                <a:gd name="T7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" h="9">
                  <a:moveTo>
                    <a:pt x="15" y="6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10" y="3"/>
                    <a:pt x="5" y="6"/>
                    <a:pt x="0" y="9"/>
                  </a:cubicBezTo>
                  <a:lnTo>
                    <a:pt x="15" y="6"/>
                  </a:ln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Freeform 73"/>
            <p:cNvSpPr>
              <a:spLocks/>
            </p:cNvSpPr>
            <p:nvPr/>
          </p:nvSpPr>
          <p:spPr bwMode="black">
            <a:xfrm>
              <a:off x="2205" y="2219"/>
              <a:ext cx="36" cy="14"/>
            </a:xfrm>
            <a:custGeom>
              <a:avLst/>
              <a:gdLst>
                <a:gd name="T0" fmla="*/ 0 w 36"/>
                <a:gd name="T1" fmla="*/ 14 h 14"/>
                <a:gd name="T2" fmla="*/ 36 w 36"/>
                <a:gd name="T3" fmla="*/ 14 h 14"/>
                <a:gd name="T4" fmla="*/ 0 w 36"/>
                <a:gd name="T5" fmla="*/ 0 h 14"/>
                <a:gd name="T6" fmla="*/ 0 w 36"/>
                <a:gd name="T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4">
                  <a:moveTo>
                    <a:pt x="0" y="14"/>
                  </a:moveTo>
                  <a:lnTo>
                    <a:pt x="36" y="14"/>
                  </a:lnTo>
                  <a:lnTo>
                    <a:pt x="0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Freeform 74"/>
            <p:cNvSpPr>
              <a:spLocks/>
            </p:cNvSpPr>
            <p:nvPr/>
          </p:nvSpPr>
          <p:spPr bwMode="black">
            <a:xfrm>
              <a:off x="2330" y="2219"/>
              <a:ext cx="36" cy="14"/>
            </a:xfrm>
            <a:custGeom>
              <a:avLst/>
              <a:gdLst>
                <a:gd name="T0" fmla="*/ 15 w 15"/>
                <a:gd name="T1" fmla="*/ 6 h 6"/>
                <a:gd name="T2" fmla="*/ 15 w 15"/>
                <a:gd name="T3" fmla="*/ 0 h 6"/>
                <a:gd name="T4" fmla="*/ 0 w 15"/>
                <a:gd name="T5" fmla="*/ 6 h 6"/>
                <a:gd name="T6" fmla="*/ 15 w 15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" h="6">
                  <a:moveTo>
                    <a:pt x="15" y="6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10" y="3"/>
                    <a:pt x="5" y="4"/>
                    <a:pt x="0" y="6"/>
                  </a:cubicBezTo>
                  <a:lnTo>
                    <a:pt x="15" y="6"/>
                  </a:ln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Freeform 75"/>
            <p:cNvSpPr>
              <a:spLocks/>
            </p:cNvSpPr>
            <p:nvPr/>
          </p:nvSpPr>
          <p:spPr bwMode="black">
            <a:xfrm>
              <a:off x="2321" y="2106"/>
              <a:ext cx="33" cy="42"/>
            </a:xfrm>
            <a:custGeom>
              <a:avLst/>
              <a:gdLst>
                <a:gd name="T0" fmla="*/ 13 w 14"/>
                <a:gd name="T1" fmla="*/ 10 h 18"/>
                <a:gd name="T2" fmla="*/ 0 w 14"/>
                <a:gd name="T3" fmla="*/ 9 h 18"/>
                <a:gd name="T4" fmla="*/ 13 w 14"/>
                <a:gd name="T5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8">
                  <a:moveTo>
                    <a:pt x="13" y="10"/>
                  </a:moveTo>
                  <a:cubicBezTo>
                    <a:pt x="13" y="0"/>
                    <a:pt x="0" y="0"/>
                    <a:pt x="0" y="9"/>
                  </a:cubicBezTo>
                  <a:cubicBezTo>
                    <a:pt x="0" y="18"/>
                    <a:pt x="14" y="18"/>
                    <a:pt x="13" y="10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Freeform 76"/>
            <p:cNvSpPr>
              <a:spLocks/>
            </p:cNvSpPr>
            <p:nvPr/>
          </p:nvSpPr>
          <p:spPr bwMode="black">
            <a:xfrm>
              <a:off x="2352" y="2127"/>
              <a:ext cx="0" cy="2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Freeform 77"/>
            <p:cNvSpPr>
              <a:spLocks/>
            </p:cNvSpPr>
            <p:nvPr/>
          </p:nvSpPr>
          <p:spPr bwMode="black">
            <a:xfrm>
              <a:off x="2217" y="2096"/>
              <a:ext cx="33" cy="43"/>
            </a:xfrm>
            <a:custGeom>
              <a:avLst/>
              <a:gdLst>
                <a:gd name="T0" fmla="*/ 14 w 14"/>
                <a:gd name="T1" fmla="*/ 9 h 18"/>
                <a:gd name="T2" fmla="*/ 0 w 14"/>
                <a:gd name="T3" fmla="*/ 9 h 18"/>
                <a:gd name="T4" fmla="*/ 14 w 14"/>
                <a:gd name="T5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8">
                  <a:moveTo>
                    <a:pt x="14" y="9"/>
                  </a:moveTo>
                  <a:cubicBezTo>
                    <a:pt x="14" y="0"/>
                    <a:pt x="0" y="0"/>
                    <a:pt x="0" y="9"/>
                  </a:cubicBezTo>
                  <a:cubicBezTo>
                    <a:pt x="0" y="18"/>
                    <a:pt x="14" y="18"/>
                    <a:pt x="14" y="9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Freeform 78"/>
            <p:cNvSpPr>
              <a:spLocks/>
            </p:cNvSpPr>
            <p:nvPr/>
          </p:nvSpPr>
          <p:spPr bwMode="black">
            <a:xfrm>
              <a:off x="2269" y="2084"/>
              <a:ext cx="35" cy="38"/>
            </a:xfrm>
            <a:custGeom>
              <a:avLst/>
              <a:gdLst>
                <a:gd name="T0" fmla="*/ 7 w 15"/>
                <a:gd name="T1" fmla="*/ 16 h 16"/>
                <a:gd name="T2" fmla="*/ 15 w 15"/>
                <a:gd name="T3" fmla="*/ 8 h 16"/>
                <a:gd name="T4" fmla="*/ 7 w 15"/>
                <a:gd name="T5" fmla="*/ 0 h 16"/>
                <a:gd name="T6" fmla="*/ 0 w 15"/>
                <a:gd name="T7" fmla="*/ 8 h 16"/>
                <a:gd name="T8" fmla="*/ 7 w 15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6">
                  <a:moveTo>
                    <a:pt x="7" y="16"/>
                  </a:moveTo>
                  <a:cubicBezTo>
                    <a:pt x="13" y="16"/>
                    <a:pt x="15" y="12"/>
                    <a:pt x="15" y="8"/>
                  </a:cubicBezTo>
                  <a:cubicBezTo>
                    <a:pt x="15" y="2"/>
                    <a:pt x="12" y="0"/>
                    <a:pt x="7" y="0"/>
                  </a:cubicBezTo>
                  <a:cubicBezTo>
                    <a:pt x="3" y="0"/>
                    <a:pt x="0" y="3"/>
                    <a:pt x="0" y="8"/>
                  </a:cubicBezTo>
                  <a:cubicBezTo>
                    <a:pt x="0" y="11"/>
                    <a:pt x="1" y="15"/>
                    <a:pt x="7" y="16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79"/>
            <p:cNvSpPr>
              <a:spLocks noChangeArrowheads="1"/>
            </p:cNvSpPr>
            <p:nvPr/>
          </p:nvSpPr>
          <p:spPr bwMode="black">
            <a:xfrm>
              <a:off x="2552" y="2148"/>
              <a:ext cx="15" cy="85"/>
            </a:xfrm>
            <a:prstGeom prst="rect">
              <a:avLst/>
            </a:pr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Freeform 80"/>
            <p:cNvSpPr>
              <a:spLocks noEditPoints="1"/>
            </p:cNvSpPr>
            <p:nvPr/>
          </p:nvSpPr>
          <p:spPr bwMode="black">
            <a:xfrm>
              <a:off x="2423" y="2148"/>
              <a:ext cx="125" cy="85"/>
            </a:xfrm>
            <a:custGeom>
              <a:avLst/>
              <a:gdLst>
                <a:gd name="T0" fmla="*/ 75 w 125"/>
                <a:gd name="T1" fmla="*/ 50 h 85"/>
                <a:gd name="T2" fmla="*/ 87 w 125"/>
                <a:gd name="T3" fmla="*/ 14 h 85"/>
                <a:gd name="T4" fmla="*/ 87 w 125"/>
                <a:gd name="T5" fmla="*/ 14 h 85"/>
                <a:gd name="T6" fmla="*/ 99 w 125"/>
                <a:gd name="T7" fmla="*/ 50 h 85"/>
                <a:gd name="T8" fmla="*/ 75 w 125"/>
                <a:gd name="T9" fmla="*/ 50 h 85"/>
                <a:gd name="T10" fmla="*/ 77 w 125"/>
                <a:gd name="T11" fmla="*/ 0 h 85"/>
                <a:gd name="T12" fmla="*/ 54 w 125"/>
                <a:gd name="T13" fmla="*/ 74 h 85"/>
                <a:gd name="T14" fmla="*/ 28 w 125"/>
                <a:gd name="T15" fmla="*/ 43 h 85"/>
                <a:gd name="T16" fmla="*/ 61 w 125"/>
                <a:gd name="T17" fmla="*/ 0 h 85"/>
                <a:gd name="T18" fmla="*/ 44 w 125"/>
                <a:gd name="T19" fmla="*/ 0 h 85"/>
                <a:gd name="T20" fmla="*/ 14 w 125"/>
                <a:gd name="T21" fmla="*/ 40 h 85"/>
                <a:gd name="T22" fmla="*/ 14 w 125"/>
                <a:gd name="T23" fmla="*/ 0 h 85"/>
                <a:gd name="T24" fmla="*/ 0 w 125"/>
                <a:gd name="T25" fmla="*/ 0 h 85"/>
                <a:gd name="T26" fmla="*/ 0 w 125"/>
                <a:gd name="T27" fmla="*/ 85 h 85"/>
                <a:gd name="T28" fmla="*/ 14 w 125"/>
                <a:gd name="T29" fmla="*/ 85 h 85"/>
                <a:gd name="T30" fmla="*/ 14 w 125"/>
                <a:gd name="T31" fmla="*/ 43 h 85"/>
                <a:gd name="T32" fmla="*/ 44 w 125"/>
                <a:gd name="T33" fmla="*/ 85 h 85"/>
                <a:gd name="T34" fmla="*/ 49 w 125"/>
                <a:gd name="T35" fmla="*/ 85 h 85"/>
                <a:gd name="T36" fmla="*/ 49 w 125"/>
                <a:gd name="T37" fmla="*/ 85 h 85"/>
                <a:gd name="T38" fmla="*/ 63 w 125"/>
                <a:gd name="T39" fmla="*/ 85 h 85"/>
                <a:gd name="T40" fmla="*/ 70 w 125"/>
                <a:gd name="T41" fmla="*/ 62 h 85"/>
                <a:gd name="T42" fmla="*/ 101 w 125"/>
                <a:gd name="T43" fmla="*/ 62 h 85"/>
                <a:gd name="T44" fmla="*/ 110 w 125"/>
                <a:gd name="T45" fmla="*/ 85 h 85"/>
                <a:gd name="T46" fmla="*/ 125 w 125"/>
                <a:gd name="T47" fmla="*/ 85 h 85"/>
                <a:gd name="T48" fmla="*/ 96 w 125"/>
                <a:gd name="T49" fmla="*/ 0 h 85"/>
                <a:gd name="T50" fmla="*/ 77 w 125"/>
                <a:gd name="T5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5" h="85">
                  <a:moveTo>
                    <a:pt x="75" y="50"/>
                  </a:moveTo>
                  <a:lnTo>
                    <a:pt x="87" y="14"/>
                  </a:lnTo>
                  <a:lnTo>
                    <a:pt x="87" y="14"/>
                  </a:lnTo>
                  <a:lnTo>
                    <a:pt x="99" y="50"/>
                  </a:lnTo>
                  <a:lnTo>
                    <a:pt x="75" y="50"/>
                  </a:lnTo>
                  <a:close/>
                  <a:moveTo>
                    <a:pt x="77" y="0"/>
                  </a:moveTo>
                  <a:lnTo>
                    <a:pt x="54" y="74"/>
                  </a:lnTo>
                  <a:lnTo>
                    <a:pt x="28" y="43"/>
                  </a:lnTo>
                  <a:lnTo>
                    <a:pt x="61" y="0"/>
                  </a:lnTo>
                  <a:lnTo>
                    <a:pt x="44" y="0"/>
                  </a:lnTo>
                  <a:lnTo>
                    <a:pt x="14" y="40"/>
                  </a:lnTo>
                  <a:lnTo>
                    <a:pt x="14" y="0"/>
                  </a:lnTo>
                  <a:lnTo>
                    <a:pt x="0" y="0"/>
                  </a:lnTo>
                  <a:lnTo>
                    <a:pt x="0" y="85"/>
                  </a:lnTo>
                  <a:lnTo>
                    <a:pt x="14" y="85"/>
                  </a:lnTo>
                  <a:lnTo>
                    <a:pt x="14" y="43"/>
                  </a:lnTo>
                  <a:lnTo>
                    <a:pt x="44" y="85"/>
                  </a:lnTo>
                  <a:lnTo>
                    <a:pt x="49" y="85"/>
                  </a:lnTo>
                  <a:lnTo>
                    <a:pt x="49" y="85"/>
                  </a:lnTo>
                  <a:lnTo>
                    <a:pt x="63" y="85"/>
                  </a:lnTo>
                  <a:lnTo>
                    <a:pt x="70" y="62"/>
                  </a:lnTo>
                  <a:lnTo>
                    <a:pt x="101" y="62"/>
                  </a:lnTo>
                  <a:lnTo>
                    <a:pt x="110" y="85"/>
                  </a:lnTo>
                  <a:lnTo>
                    <a:pt x="125" y="85"/>
                  </a:lnTo>
                  <a:lnTo>
                    <a:pt x="96" y="0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Freeform 81"/>
            <p:cNvSpPr>
              <a:spLocks/>
            </p:cNvSpPr>
            <p:nvPr/>
          </p:nvSpPr>
          <p:spPr bwMode="black">
            <a:xfrm>
              <a:off x="3006" y="2148"/>
              <a:ext cx="80" cy="85"/>
            </a:xfrm>
            <a:custGeom>
              <a:avLst/>
              <a:gdLst>
                <a:gd name="T0" fmla="*/ 17 w 34"/>
                <a:gd name="T1" fmla="*/ 26 h 36"/>
                <a:gd name="T2" fmla="*/ 10 w 34"/>
                <a:gd name="T3" fmla="*/ 0 h 36"/>
                <a:gd name="T4" fmla="*/ 0 w 34"/>
                <a:gd name="T5" fmla="*/ 0 h 36"/>
                <a:gd name="T6" fmla="*/ 0 w 34"/>
                <a:gd name="T7" fmla="*/ 36 h 36"/>
                <a:gd name="T8" fmla="*/ 6 w 34"/>
                <a:gd name="T9" fmla="*/ 36 h 36"/>
                <a:gd name="T10" fmla="*/ 6 w 34"/>
                <a:gd name="T11" fmla="*/ 5 h 36"/>
                <a:gd name="T12" fmla="*/ 14 w 34"/>
                <a:gd name="T13" fmla="*/ 36 h 36"/>
                <a:gd name="T14" fmla="*/ 20 w 34"/>
                <a:gd name="T15" fmla="*/ 36 h 36"/>
                <a:gd name="T16" fmla="*/ 28 w 34"/>
                <a:gd name="T17" fmla="*/ 5 h 36"/>
                <a:gd name="T18" fmla="*/ 28 w 34"/>
                <a:gd name="T19" fmla="*/ 36 h 36"/>
                <a:gd name="T20" fmla="*/ 34 w 34"/>
                <a:gd name="T21" fmla="*/ 36 h 36"/>
                <a:gd name="T22" fmla="*/ 34 w 34"/>
                <a:gd name="T23" fmla="*/ 0 h 36"/>
                <a:gd name="T24" fmla="*/ 23 w 34"/>
                <a:gd name="T25" fmla="*/ 0 h 36"/>
                <a:gd name="T26" fmla="*/ 17 w 34"/>
                <a:gd name="T27" fmla="*/ 2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4" h="36">
                  <a:moveTo>
                    <a:pt x="17" y="26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3" y="36"/>
                    <a:pt x="6" y="36"/>
                    <a:pt x="6" y="36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4" y="36"/>
                    <a:pt x="16" y="36"/>
                    <a:pt x="20" y="36"/>
                  </a:cubicBezTo>
                  <a:cubicBezTo>
                    <a:pt x="20" y="36"/>
                    <a:pt x="28" y="5"/>
                    <a:pt x="28" y="5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3" y="0"/>
                    <a:pt x="23" y="0"/>
                    <a:pt x="23" y="0"/>
                  </a:cubicBezTo>
                  <a:lnTo>
                    <a:pt x="17" y="26"/>
                  </a:ln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Freeform 82"/>
            <p:cNvSpPr>
              <a:spLocks noEditPoints="1"/>
            </p:cNvSpPr>
            <p:nvPr/>
          </p:nvSpPr>
          <p:spPr bwMode="black">
            <a:xfrm>
              <a:off x="3093" y="2148"/>
              <a:ext cx="78" cy="85"/>
            </a:xfrm>
            <a:custGeom>
              <a:avLst/>
              <a:gdLst>
                <a:gd name="T0" fmla="*/ 26 w 78"/>
                <a:gd name="T1" fmla="*/ 50 h 85"/>
                <a:gd name="T2" fmla="*/ 38 w 78"/>
                <a:gd name="T3" fmla="*/ 14 h 85"/>
                <a:gd name="T4" fmla="*/ 38 w 78"/>
                <a:gd name="T5" fmla="*/ 14 h 85"/>
                <a:gd name="T6" fmla="*/ 50 w 78"/>
                <a:gd name="T7" fmla="*/ 50 h 85"/>
                <a:gd name="T8" fmla="*/ 26 w 78"/>
                <a:gd name="T9" fmla="*/ 50 h 85"/>
                <a:gd name="T10" fmla="*/ 29 w 78"/>
                <a:gd name="T11" fmla="*/ 0 h 85"/>
                <a:gd name="T12" fmla="*/ 0 w 78"/>
                <a:gd name="T13" fmla="*/ 85 h 85"/>
                <a:gd name="T14" fmla="*/ 14 w 78"/>
                <a:gd name="T15" fmla="*/ 85 h 85"/>
                <a:gd name="T16" fmla="*/ 21 w 78"/>
                <a:gd name="T17" fmla="*/ 62 h 85"/>
                <a:gd name="T18" fmla="*/ 55 w 78"/>
                <a:gd name="T19" fmla="*/ 62 h 85"/>
                <a:gd name="T20" fmla="*/ 62 w 78"/>
                <a:gd name="T21" fmla="*/ 85 h 85"/>
                <a:gd name="T22" fmla="*/ 78 w 78"/>
                <a:gd name="T23" fmla="*/ 85 h 85"/>
                <a:gd name="T24" fmla="*/ 47 w 78"/>
                <a:gd name="T25" fmla="*/ 0 h 85"/>
                <a:gd name="T26" fmla="*/ 29 w 78"/>
                <a:gd name="T2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8" h="85">
                  <a:moveTo>
                    <a:pt x="26" y="50"/>
                  </a:moveTo>
                  <a:lnTo>
                    <a:pt x="38" y="14"/>
                  </a:lnTo>
                  <a:lnTo>
                    <a:pt x="38" y="14"/>
                  </a:lnTo>
                  <a:lnTo>
                    <a:pt x="50" y="50"/>
                  </a:lnTo>
                  <a:lnTo>
                    <a:pt x="26" y="50"/>
                  </a:lnTo>
                  <a:close/>
                  <a:moveTo>
                    <a:pt x="29" y="0"/>
                  </a:moveTo>
                  <a:lnTo>
                    <a:pt x="0" y="85"/>
                  </a:lnTo>
                  <a:lnTo>
                    <a:pt x="14" y="85"/>
                  </a:lnTo>
                  <a:lnTo>
                    <a:pt x="21" y="62"/>
                  </a:lnTo>
                  <a:lnTo>
                    <a:pt x="55" y="62"/>
                  </a:lnTo>
                  <a:lnTo>
                    <a:pt x="62" y="85"/>
                  </a:lnTo>
                  <a:lnTo>
                    <a:pt x="78" y="85"/>
                  </a:lnTo>
                  <a:lnTo>
                    <a:pt x="47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Freeform 83"/>
            <p:cNvSpPr>
              <a:spLocks/>
            </p:cNvSpPr>
            <p:nvPr/>
          </p:nvSpPr>
          <p:spPr bwMode="black">
            <a:xfrm>
              <a:off x="3176" y="2148"/>
              <a:ext cx="68" cy="85"/>
            </a:xfrm>
            <a:custGeom>
              <a:avLst/>
              <a:gdLst>
                <a:gd name="T0" fmla="*/ 23 w 29"/>
                <a:gd name="T1" fmla="*/ 28 h 36"/>
                <a:gd name="T2" fmla="*/ 9 w 29"/>
                <a:gd name="T3" fmla="*/ 0 h 36"/>
                <a:gd name="T4" fmla="*/ 0 w 29"/>
                <a:gd name="T5" fmla="*/ 0 h 36"/>
                <a:gd name="T6" fmla="*/ 0 w 29"/>
                <a:gd name="T7" fmla="*/ 36 h 36"/>
                <a:gd name="T8" fmla="*/ 6 w 29"/>
                <a:gd name="T9" fmla="*/ 36 h 36"/>
                <a:gd name="T10" fmla="*/ 6 w 29"/>
                <a:gd name="T11" fmla="*/ 9 h 36"/>
                <a:gd name="T12" fmla="*/ 20 w 29"/>
                <a:gd name="T13" fmla="*/ 36 h 36"/>
                <a:gd name="T14" fmla="*/ 29 w 29"/>
                <a:gd name="T15" fmla="*/ 36 h 36"/>
                <a:gd name="T16" fmla="*/ 29 w 29"/>
                <a:gd name="T17" fmla="*/ 0 h 36"/>
                <a:gd name="T18" fmla="*/ 23 w 29"/>
                <a:gd name="T19" fmla="*/ 0 h 36"/>
                <a:gd name="T20" fmla="*/ 23 w 29"/>
                <a:gd name="T21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" h="36">
                  <a:moveTo>
                    <a:pt x="23" y="28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3" y="36"/>
                    <a:pt x="6" y="36"/>
                    <a:pt x="6" y="36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3" y="0"/>
                    <a:pt x="23" y="0"/>
                    <a:pt x="23" y="0"/>
                  </a:cubicBezTo>
                  <a:lnTo>
                    <a:pt x="23" y="28"/>
                  </a:ln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Freeform 84"/>
            <p:cNvSpPr>
              <a:spLocks/>
            </p:cNvSpPr>
            <p:nvPr/>
          </p:nvSpPr>
          <p:spPr bwMode="black">
            <a:xfrm>
              <a:off x="3459" y="2148"/>
              <a:ext cx="50" cy="85"/>
            </a:xfrm>
            <a:custGeom>
              <a:avLst/>
              <a:gdLst>
                <a:gd name="T0" fmla="*/ 21 w 21"/>
                <a:gd name="T1" fmla="*/ 31 h 36"/>
                <a:gd name="T2" fmla="*/ 6 w 21"/>
                <a:gd name="T3" fmla="*/ 31 h 36"/>
                <a:gd name="T4" fmla="*/ 6 w 21"/>
                <a:gd name="T5" fmla="*/ 21 h 36"/>
                <a:gd name="T6" fmla="*/ 17 w 21"/>
                <a:gd name="T7" fmla="*/ 21 h 36"/>
                <a:gd name="T8" fmla="*/ 17 w 21"/>
                <a:gd name="T9" fmla="*/ 15 h 36"/>
                <a:gd name="T10" fmla="*/ 6 w 21"/>
                <a:gd name="T11" fmla="*/ 15 h 36"/>
                <a:gd name="T12" fmla="*/ 6 w 21"/>
                <a:gd name="T13" fmla="*/ 5 h 36"/>
                <a:gd name="T14" fmla="*/ 20 w 21"/>
                <a:gd name="T15" fmla="*/ 5 h 36"/>
                <a:gd name="T16" fmla="*/ 20 w 21"/>
                <a:gd name="T17" fmla="*/ 0 h 36"/>
                <a:gd name="T18" fmla="*/ 0 w 21"/>
                <a:gd name="T19" fmla="*/ 0 h 36"/>
                <a:gd name="T20" fmla="*/ 0 w 21"/>
                <a:gd name="T21" fmla="*/ 36 h 36"/>
                <a:gd name="T22" fmla="*/ 21 w 21"/>
                <a:gd name="T23" fmla="*/ 36 h 36"/>
                <a:gd name="T24" fmla="*/ 21 w 21"/>
                <a:gd name="T25" fmla="*/ 3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36">
                  <a:moveTo>
                    <a:pt x="21" y="31"/>
                  </a:moveTo>
                  <a:cubicBezTo>
                    <a:pt x="6" y="31"/>
                    <a:pt x="6" y="31"/>
                    <a:pt x="6" y="3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8" y="5"/>
                    <a:pt x="20" y="5"/>
                    <a:pt x="20" y="5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6" y="0"/>
                    <a:pt x="0" y="0"/>
                    <a:pt x="0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21" y="36"/>
                    <a:pt x="21" y="36"/>
                    <a:pt x="21" y="36"/>
                  </a:cubicBezTo>
                  <a:lnTo>
                    <a:pt x="21" y="31"/>
                  </a:ln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Freeform 85"/>
            <p:cNvSpPr>
              <a:spLocks/>
            </p:cNvSpPr>
            <p:nvPr/>
          </p:nvSpPr>
          <p:spPr bwMode="black">
            <a:xfrm>
              <a:off x="3258" y="2148"/>
              <a:ext cx="194" cy="85"/>
            </a:xfrm>
            <a:custGeom>
              <a:avLst/>
              <a:gdLst>
                <a:gd name="T0" fmla="*/ 49 w 82"/>
                <a:gd name="T1" fmla="*/ 0 h 36"/>
                <a:gd name="T2" fmla="*/ 49 w 82"/>
                <a:gd name="T3" fmla="*/ 0 h 36"/>
                <a:gd name="T4" fmla="*/ 48 w 82"/>
                <a:gd name="T5" fmla="*/ 0 h 36"/>
                <a:gd name="T6" fmla="*/ 48 w 82"/>
                <a:gd name="T7" fmla="*/ 28 h 36"/>
                <a:gd name="T8" fmla="*/ 34 w 82"/>
                <a:gd name="T9" fmla="*/ 0 h 36"/>
                <a:gd name="T10" fmla="*/ 26 w 82"/>
                <a:gd name="T11" fmla="*/ 0 h 36"/>
                <a:gd name="T12" fmla="*/ 26 w 82"/>
                <a:gd name="T13" fmla="*/ 31 h 36"/>
                <a:gd name="T14" fmla="*/ 7 w 82"/>
                <a:gd name="T15" fmla="*/ 31 h 36"/>
                <a:gd name="T16" fmla="*/ 7 w 82"/>
                <a:gd name="T17" fmla="*/ 21 h 36"/>
                <a:gd name="T18" fmla="*/ 18 w 82"/>
                <a:gd name="T19" fmla="*/ 21 h 36"/>
                <a:gd name="T20" fmla="*/ 18 w 82"/>
                <a:gd name="T21" fmla="*/ 15 h 36"/>
                <a:gd name="T22" fmla="*/ 7 w 82"/>
                <a:gd name="T23" fmla="*/ 15 h 36"/>
                <a:gd name="T24" fmla="*/ 7 w 82"/>
                <a:gd name="T25" fmla="*/ 5 h 36"/>
                <a:gd name="T26" fmla="*/ 20 w 82"/>
                <a:gd name="T27" fmla="*/ 5 h 36"/>
                <a:gd name="T28" fmla="*/ 20 w 82"/>
                <a:gd name="T29" fmla="*/ 0 h 36"/>
                <a:gd name="T30" fmla="*/ 0 w 82"/>
                <a:gd name="T31" fmla="*/ 0 h 36"/>
                <a:gd name="T32" fmla="*/ 0 w 82"/>
                <a:gd name="T33" fmla="*/ 36 h 36"/>
                <a:gd name="T34" fmla="*/ 31 w 82"/>
                <a:gd name="T35" fmla="*/ 36 h 36"/>
                <a:gd name="T36" fmla="*/ 31 w 82"/>
                <a:gd name="T37" fmla="*/ 36 h 36"/>
                <a:gd name="T38" fmla="*/ 31 w 82"/>
                <a:gd name="T39" fmla="*/ 9 h 36"/>
                <a:gd name="T40" fmla="*/ 46 w 82"/>
                <a:gd name="T41" fmla="*/ 36 h 36"/>
                <a:gd name="T42" fmla="*/ 54 w 82"/>
                <a:gd name="T43" fmla="*/ 36 h 36"/>
                <a:gd name="T44" fmla="*/ 54 w 82"/>
                <a:gd name="T45" fmla="*/ 5 h 36"/>
                <a:gd name="T46" fmla="*/ 65 w 82"/>
                <a:gd name="T47" fmla="*/ 5 h 36"/>
                <a:gd name="T48" fmla="*/ 65 w 82"/>
                <a:gd name="T49" fmla="*/ 36 h 36"/>
                <a:gd name="T50" fmla="*/ 71 w 82"/>
                <a:gd name="T51" fmla="*/ 36 h 36"/>
                <a:gd name="T52" fmla="*/ 71 w 82"/>
                <a:gd name="T53" fmla="*/ 5 h 36"/>
                <a:gd name="T54" fmla="*/ 82 w 82"/>
                <a:gd name="T55" fmla="*/ 5 h 36"/>
                <a:gd name="T56" fmla="*/ 82 w 82"/>
                <a:gd name="T57" fmla="*/ 0 h 36"/>
                <a:gd name="T58" fmla="*/ 49 w 82"/>
                <a:gd name="T5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2" h="36">
                  <a:moveTo>
                    <a:pt x="49" y="0"/>
                  </a:moveTo>
                  <a:cubicBezTo>
                    <a:pt x="49" y="0"/>
                    <a:pt x="49" y="0"/>
                    <a:pt x="49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8" y="5"/>
                    <a:pt x="20" y="5"/>
                    <a:pt x="20" y="5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7" y="0"/>
                    <a:pt x="0" y="0"/>
                    <a:pt x="0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31" y="9"/>
                    <a:pt x="31" y="9"/>
                    <a:pt x="31" y="9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54" y="36"/>
                    <a:pt x="54" y="36"/>
                    <a:pt x="54" y="36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8" y="5"/>
                    <a:pt x="62" y="5"/>
                    <a:pt x="65" y="5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71" y="36"/>
                    <a:pt x="71" y="36"/>
                    <a:pt x="71" y="36"/>
                  </a:cubicBezTo>
                  <a:cubicBezTo>
                    <a:pt x="71" y="5"/>
                    <a:pt x="71" y="5"/>
                    <a:pt x="71" y="5"/>
                  </a:cubicBezTo>
                  <a:cubicBezTo>
                    <a:pt x="82" y="5"/>
                    <a:pt x="82" y="5"/>
                    <a:pt x="82" y="5"/>
                  </a:cubicBezTo>
                  <a:cubicBezTo>
                    <a:pt x="82" y="0"/>
                    <a:pt x="82" y="0"/>
                    <a:pt x="82" y="0"/>
                  </a:cubicBezTo>
                  <a:lnTo>
                    <a:pt x="49" y="0"/>
                  </a:ln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Freeform 86"/>
            <p:cNvSpPr>
              <a:spLocks noEditPoints="1"/>
            </p:cNvSpPr>
            <p:nvPr/>
          </p:nvSpPr>
          <p:spPr bwMode="black">
            <a:xfrm>
              <a:off x="2874" y="2148"/>
              <a:ext cx="120" cy="85"/>
            </a:xfrm>
            <a:custGeom>
              <a:avLst/>
              <a:gdLst>
                <a:gd name="T0" fmla="*/ 32 w 51"/>
                <a:gd name="T1" fmla="*/ 15 h 36"/>
                <a:gd name="T2" fmla="*/ 32 w 51"/>
                <a:gd name="T3" fmla="*/ 15 h 36"/>
                <a:gd name="T4" fmla="*/ 32 w 51"/>
                <a:gd name="T5" fmla="*/ 5 h 36"/>
                <a:gd name="T6" fmla="*/ 37 w 51"/>
                <a:gd name="T7" fmla="*/ 5 h 36"/>
                <a:gd name="T8" fmla="*/ 44 w 51"/>
                <a:gd name="T9" fmla="*/ 10 h 36"/>
                <a:gd name="T10" fmla="*/ 37 w 51"/>
                <a:gd name="T11" fmla="*/ 15 h 36"/>
                <a:gd name="T12" fmla="*/ 32 w 51"/>
                <a:gd name="T13" fmla="*/ 15 h 36"/>
                <a:gd name="T14" fmla="*/ 47 w 51"/>
                <a:gd name="T15" fmla="*/ 18 h 36"/>
                <a:gd name="T16" fmla="*/ 50 w 51"/>
                <a:gd name="T17" fmla="*/ 10 h 36"/>
                <a:gd name="T18" fmla="*/ 47 w 51"/>
                <a:gd name="T19" fmla="*/ 3 h 36"/>
                <a:gd name="T20" fmla="*/ 36 w 51"/>
                <a:gd name="T21" fmla="*/ 0 h 36"/>
                <a:gd name="T22" fmla="*/ 26 w 51"/>
                <a:gd name="T23" fmla="*/ 0 h 36"/>
                <a:gd name="T24" fmla="*/ 26 w 51"/>
                <a:gd name="T25" fmla="*/ 15 h 36"/>
                <a:gd name="T26" fmla="*/ 26 w 51"/>
                <a:gd name="T27" fmla="*/ 15 h 36"/>
                <a:gd name="T28" fmla="*/ 26 w 51"/>
                <a:gd name="T29" fmla="*/ 31 h 36"/>
                <a:gd name="T30" fmla="*/ 7 w 51"/>
                <a:gd name="T31" fmla="*/ 31 h 36"/>
                <a:gd name="T32" fmla="*/ 7 w 51"/>
                <a:gd name="T33" fmla="*/ 21 h 36"/>
                <a:gd name="T34" fmla="*/ 18 w 51"/>
                <a:gd name="T35" fmla="*/ 21 h 36"/>
                <a:gd name="T36" fmla="*/ 18 w 51"/>
                <a:gd name="T37" fmla="*/ 15 h 36"/>
                <a:gd name="T38" fmla="*/ 7 w 51"/>
                <a:gd name="T39" fmla="*/ 15 h 36"/>
                <a:gd name="T40" fmla="*/ 7 w 51"/>
                <a:gd name="T41" fmla="*/ 5 h 36"/>
                <a:gd name="T42" fmla="*/ 20 w 51"/>
                <a:gd name="T43" fmla="*/ 5 h 36"/>
                <a:gd name="T44" fmla="*/ 20 w 51"/>
                <a:gd name="T45" fmla="*/ 0 h 36"/>
                <a:gd name="T46" fmla="*/ 0 w 51"/>
                <a:gd name="T47" fmla="*/ 0 h 36"/>
                <a:gd name="T48" fmla="*/ 0 w 51"/>
                <a:gd name="T49" fmla="*/ 36 h 36"/>
                <a:gd name="T50" fmla="*/ 32 w 51"/>
                <a:gd name="T51" fmla="*/ 36 h 36"/>
                <a:gd name="T52" fmla="*/ 32 w 51"/>
                <a:gd name="T53" fmla="*/ 21 h 36"/>
                <a:gd name="T54" fmla="*/ 35 w 51"/>
                <a:gd name="T55" fmla="*/ 21 h 36"/>
                <a:gd name="T56" fmla="*/ 44 w 51"/>
                <a:gd name="T57" fmla="*/ 36 h 36"/>
                <a:gd name="T58" fmla="*/ 51 w 51"/>
                <a:gd name="T59" fmla="*/ 36 h 36"/>
                <a:gd name="T60" fmla="*/ 42 w 51"/>
                <a:gd name="T61" fmla="*/ 20 h 36"/>
                <a:gd name="T62" fmla="*/ 47 w 51"/>
                <a:gd name="T6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1" h="36">
                  <a:moveTo>
                    <a:pt x="32" y="15"/>
                  </a:moveTo>
                  <a:cubicBezTo>
                    <a:pt x="32" y="15"/>
                    <a:pt x="32" y="15"/>
                    <a:pt x="32" y="15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42" y="5"/>
                    <a:pt x="44" y="7"/>
                    <a:pt x="44" y="10"/>
                  </a:cubicBezTo>
                  <a:cubicBezTo>
                    <a:pt x="44" y="14"/>
                    <a:pt x="42" y="15"/>
                    <a:pt x="37" y="15"/>
                  </a:cubicBezTo>
                  <a:lnTo>
                    <a:pt x="32" y="15"/>
                  </a:lnTo>
                  <a:close/>
                  <a:moveTo>
                    <a:pt x="47" y="18"/>
                  </a:moveTo>
                  <a:cubicBezTo>
                    <a:pt x="49" y="16"/>
                    <a:pt x="50" y="14"/>
                    <a:pt x="50" y="10"/>
                  </a:cubicBezTo>
                  <a:cubicBezTo>
                    <a:pt x="50" y="7"/>
                    <a:pt x="49" y="4"/>
                    <a:pt x="47" y="3"/>
                  </a:cubicBezTo>
                  <a:cubicBezTo>
                    <a:pt x="44" y="1"/>
                    <a:pt x="41" y="0"/>
                    <a:pt x="3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8" y="5"/>
                    <a:pt x="20" y="5"/>
                    <a:pt x="20" y="5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7" y="0"/>
                    <a:pt x="0" y="0"/>
                    <a:pt x="0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38" y="25"/>
                    <a:pt x="44" y="36"/>
                    <a:pt x="44" y="36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42" y="20"/>
                    <a:pt x="42" y="20"/>
                    <a:pt x="42" y="20"/>
                  </a:cubicBezTo>
                  <a:cubicBezTo>
                    <a:pt x="44" y="20"/>
                    <a:pt x="45" y="19"/>
                    <a:pt x="47" y="18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Freeform 87"/>
            <p:cNvSpPr>
              <a:spLocks noEditPoints="1"/>
            </p:cNvSpPr>
            <p:nvPr/>
          </p:nvSpPr>
          <p:spPr bwMode="black">
            <a:xfrm>
              <a:off x="2642" y="2148"/>
              <a:ext cx="121" cy="85"/>
            </a:xfrm>
            <a:custGeom>
              <a:avLst/>
              <a:gdLst>
                <a:gd name="T0" fmla="*/ 32 w 51"/>
                <a:gd name="T1" fmla="*/ 15 h 36"/>
                <a:gd name="T2" fmla="*/ 32 w 51"/>
                <a:gd name="T3" fmla="*/ 15 h 36"/>
                <a:gd name="T4" fmla="*/ 32 w 51"/>
                <a:gd name="T5" fmla="*/ 5 h 36"/>
                <a:gd name="T6" fmla="*/ 37 w 51"/>
                <a:gd name="T7" fmla="*/ 5 h 36"/>
                <a:gd name="T8" fmla="*/ 43 w 51"/>
                <a:gd name="T9" fmla="*/ 10 h 36"/>
                <a:gd name="T10" fmla="*/ 37 w 51"/>
                <a:gd name="T11" fmla="*/ 15 h 36"/>
                <a:gd name="T12" fmla="*/ 32 w 51"/>
                <a:gd name="T13" fmla="*/ 15 h 36"/>
                <a:gd name="T14" fmla="*/ 46 w 51"/>
                <a:gd name="T15" fmla="*/ 18 h 36"/>
                <a:gd name="T16" fmla="*/ 50 w 51"/>
                <a:gd name="T17" fmla="*/ 10 h 36"/>
                <a:gd name="T18" fmla="*/ 46 w 51"/>
                <a:gd name="T19" fmla="*/ 3 h 36"/>
                <a:gd name="T20" fmla="*/ 36 w 51"/>
                <a:gd name="T21" fmla="*/ 0 h 36"/>
                <a:gd name="T22" fmla="*/ 25 w 51"/>
                <a:gd name="T23" fmla="*/ 0 h 36"/>
                <a:gd name="T24" fmla="*/ 25 w 51"/>
                <a:gd name="T25" fmla="*/ 15 h 36"/>
                <a:gd name="T26" fmla="*/ 25 w 51"/>
                <a:gd name="T27" fmla="*/ 15 h 36"/>
                <a:gd name="T28" fmla="*/ 25 w 51"/>
                <a:gd name="T29" fmla="*/ 31 h 36"/>
                <a:gd name="T30" fmla="*/ 6 w 51"/>
                <a:gd name="T31" fmla="*/ 31 h 36"/>
                <a:gd name="T32" fmla="*/ 6 w 51"/>
                <a:gd name="T33" fmla="*/ 21 h 36"/>
                <a:gd name="T34" fmla="*/ 17 w 51"/>
                <a:gd name="T35" fmla="*/ 21 h 36"/>
                <a:gd name="T36" fmla="*/ 17 w 51"/>
                <a:gd name="T37" fmla="*/ 15 h 36"/>
                <a:gd name="T38" fmla="*/ 6 w 51"/>
                <a:gd name="T39" fmla="*/ 15 h 36"/>
                <a:gd name="T40" fmla="*/ 6 w 51"/>
                <a:gd name="T41" fmla="*/ 5 h 36"/>
                <a:gd name="T42" fmla="*/ 20 w 51"/>
                <a:gd name="T43" fmla="*/ 5 h 36"/>
                <a:gd name="T44" fmla="*/ 20 w 51"/>
                <a:gd name="T45" fmla="*/ 0 h 36"/>
                <a:gd name="T46" fmla="*/ 0 w 51"/>
                <a:gd name="T47" fmla="*/ 0 h 36"/>
                <a:gd name="T48" fmla="*/ 0 w 51"/>
                <a:gd name="T49" fmla="*/ 36 h 36"/>
                <a:gd name="T50" fmla="*/ 32 w 51"/>
                <a:gd name="T51" fmla="*/ 36 h 36"/>
                <a:gd name="T52" fmla="*/ 32 w 51"/>
                <a:gd name="T53" fmla="*/ 21 h 36"/>
                <a:gd name="T54" fmla="*/ 35 w 51"/>
                <a:gd name="T55" fmla="*/ 21 h 36"/>
                <a:gd name="T56" fmla="*/ 44 w 51"/>
                <a:gd name="T57" fmla="*/ 36 h 36"/>
                <a:gd name="T58" fmla="*/ 51 w 51"/>
                <a:gd name="T59" fmla="*/ 36 h 36"/>
                <a:gd name="T60" fmla="*/ 41 w 51"/>
                <a:gd name="T61" fmla="*/ 20 h 36"/>
                <a:gd name="T62" fmla="*/ 46 w 51"/>
                <a:gd name="T6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1" h="36">
                  <a:moveTo>
                    <a:pt x="32" y="15"/>
                  </a:moveTo>
                  <a:cubicBezTo>
                    <a:pt x="32" y="15"/>
                    <a:pt x="32" y="15"/>
                    <a:pt x="32" y="15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42" y="5"/>
                    <a:pt x="43" y="7"/>
                    <a:pt x="43" y="10"/>
                  </a:cubicBezTo>
                  <a:cubicBezTo>
                    <a:pt x="43" y="14"/>
                    <a:pt x="42" y="15"/>
                    <a:pt x="37" y="15"/>
                  </a:cubicBezTo>
                  <a:lnTo>
                    <a:pt x="32" y="15"/>
                  </a:lnTo>
                  <a:close/>
                  <a:moveTo>
                    <a:pt x="46" y="18"/>
                  </a:moveTo>
                  <a:cubicBezTo>
                    <a:pt x="48" y="16"/>
                    <a:pt x="50" y="14"/>
                    <a:pt x="50" y="10"/>
                  </a:cubicBezTo>
                  <a:cubicBezTo>
                    <a:pt x="50" y="7"/>
                    <a:pt x="48" y="4"/>
                    <a:pt x="46" y="3"/>
                  </a:cubicBezTo>
                  <a:cubicBezTo>
                    <a:pt x="44" y="1"/>
                    <a:pt x="41" y="0"/>
                    <a:pt x="36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8" y="5"/>
                    <a:pt x="20" y="5"/>
                    <a:pt x="20" y="5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6" y="0"/>
                    <a:pt x="0" y="0"/>
                    <a:pt x="0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38" y="25"/>
                    <a:pt x="44" y="36"/>
                    <a:pt x="44" y="36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41" y="20"/>
                    <a:pt x="41" y="20"/>
                    <a:pt x="41" y="20"/>
                  </a:cubicBezTo>
                  <a:cubicBezTo>
                    <a:pt x="43" y="20"/>
                    <a:pt x="45" y="19"/>
                    <a:pt x="46" y="18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Freeform 88"/>
            <p:cNvSpPr>
              <a:spLocks noEditPoints="1"/>
            </p:cNvSpPr>
            <p:nvPr/>
          </p:nvSpPr>
          <p:spPr bwMode="black">
            <a:xfrm>
              <a:off x="2807" y="2148"/>
              <a:ext cx="59" cy="85"/>
            </a:xfrm>
            <a:custGeom>
              <a:avLst/>
              <a:gdLst>
                <a:gd name="T0" fmla="*/ 12 w 25"/>
                <a:gd name="T1" fmla="*/ 16 h 36"/>
                <a:gd name="T2" fmla="*/ 7 w 25"/>
                <a:gd name="T3" fmla="*/ 16 h 36"/>
                <a:gd name="T4" fmla="*/ 7 w 25"/>
                <a:gd name="T5" fmla="*/ 5 h 36"/>
                <a:gd name="T6" fmla="*/ 12 w 25"/>
                <a:gd name="T7" fmla="*/ 5 h 36"/>
                <a:gd name="T8" fmla="*/ 18 w 25"/>
                <a:gd name="T9" fmla="*/ 11 h 36"/>
                <a:gd name="T10" fmla="*/ 12 w 25"/>
                <a:gd name="T11" fmla="*/ 16 h 36"/>
                <a:gd name="T12" fmla="*/ 21 w 25"/>
                <a:gd name="T13" fmla="*/ 3 h 36"/>
                <a:gd name="T14" fmla="*/ 11 w 25"/>
                <a:gd name="T15" fmla="*/ 0 h 36"/>
                <a:gd name="T16" fmla="*/ 0 w 25"/>
                <a:gd name="T17" fmla="*/ 0 h 36"/>
                <a:gd name="T18" fmla="*/ 0 w 25"/>
                <a:gd name="T19" fmla="*/ 21 h 36"/>
                <a:gd name="T20" fmla="*/ 0 w 25"/>
                <a:gd name="T21" fmla="*/ 36 h 36"/>
                <a:gd name="T22" fmla="*/ 7 w 25"/>
                <a:gd name="T23" fmla="*/ 36 h 36"/>
                <a:gd name="T24" fmla="*/ 7 w 25"/>
                <a:gd name="T25" fmla="*/ 21 h 36"/>
                <a:gd name="T26" fmla="*/ 11 w 25"/>
                <a:gd name="T27" fmla="*/ 21 h 36"/>
                <a:gd name="T28" fmla="*/ 21 w 25"/>
                <a:gd name="T29" fmla="*/ 18 h 36"/>
                <a:gd name="T30" fmla="*/ 25 w 25"/>
                <a:gd name="T31" fmla="*/ 11 h 36"/>
                <a:gd name="T32" fmla="*/ 21 w 25"/>
                <a:gd name="T33" fmla="*/ 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" h="36">
                  <a:moveTo>
                    <a:pt x="12" y="16"/>
                  </a:moveTo>
                  <a:cubicBezTo>
                    <a:pt x="7" y="16"/>
                    <a:pt x="7" y="16"/>
                    <a:pt x="7" y="16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7" y="5"/>
                    <a:pt x="18" y="7"/>
                    <a:pt x="18" y="11"/>
                  </a:cubicBezTo>
                  <a:cubicBezTo>
                    <a:pt x="18" y="14"/>
                    <a:pt x="16" y="16"/>
                    <a:pt x="12" y="16"/>
                  </a:cubicBezTo>
                  <a:close/>
                  <a:moveTo>
                    <a:pt x="21" y="3"/>
                  </a:moveTo>
                  <a:cubicBezTo>
                    <a:pt x="19" y="1"/>
                    <a:pt x="16" y="0"/>
                    <a:pt x="1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6" y="21"/>
                    <a:pt x="19" y="20"/>
                    <a:pt x="21" y="18"/>
                  </a:cubicBezTo>
                  <a:cubicBezTo>
                    <a:pt x="23" y="17"/>
                    <a:pt x="25" y="14"/>
                    <a:pt x="25" y="11"/>
                  </a:cubicBezTo>
                  <a:cubicBezTo>
                    <a:pt x="25" y="7"/>
                    <a:pt x="23" y="4"/>
                    <a:pt x="21" y="3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Freeform 89"/>
            <p:cNvSpPr>
              <a:spLocks/>
            </p:cNvSpPr>
            <p:nvPr/>
          </p:nvSpPr>
          <p:spPr bwMode="black">
            <a:xfrm>
              <a:off x="2578" y="2146"/>
              <a:ext cx="55" cy="87"/>
            </a:xfrm>
            <a:custGeom>
              <a:avLst/>
              <a:gdLst>
                <a:gd name="T0" fmla="*/ 14 w 23"/>
                <a:gd name="T1" fmla="*/ 16 h 37"/>
                <a:gd name="T2" fmla="*/ 6 w 23"/>
                <a:gd name="T3" fmla="*/ 10 h 37"/>
                <a:gd name="T4" fmla="*/ 13 w 23"/>
                <a:gd name="T5" fmla="*/ 5 h 37"/>
                <a:gd name="T6" fmla="*/ 21 w 23"/>
                <a:gd name="T7" fmla="*/ 7 h 37"/>
                <a:gd name="T8" fmla="*/ 21 w 23"/>
                <a:gd name="T9" fmla="*/ 2 h 37"/>
                <a:gd name="T10" fmla="*/ 13 w 23"/>
                <a:gd name="T11" fmla="*/ 0 h 37"/>
                <a:gd name="T12" fmla="*/ 0 w 23"/>
                <a:gd name="T13" fmla="*/ 11 h 37"/>
                <a:gd name="T14" fmla="*/ 10 w 23"/>
                <a:gd name="T15" fmla="*/ 21 h 37"/>
                <a:gd name="T16" fmla="*/ 17 w 23"/>
                <a:gd name="T17" fmla="*/ 27 h 37"/>
                <a:gd name="T18" fmla="*/ 10 w 23"/>
                <a:gd name="T19" fmla="*/ 32 h 37"/>
                <a:gd name="T20" fmla="*/ 0 w 23"/>
                <a:gd name="T21" fmla="*/ 30 h 37"/>
                <a:gd name="T22" fmla="*/ 0 w 23"/>
                <a:gd name="T23" fmla="*/ 35 h 37"/>
                <a:gd name="T24" fmla="*/ 9 w 23"/>
                <a:gd name="T25" fmla="*/ 37 h 37"/>
                <a:gd name="T26" fmla="*/ 23 w 23"/>
                <a:gd name="T27" fmla="*/ 27 h 37"/>
                <a:gd name="T28" fmla="*/ 14 w 23"/>
                <a:gd name="T29" fmla="*/ 1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" h="37">
                  <a:moveTo>
                    <a:pt x="14" y="16"/>
                  </a:moveTo>
                  <a:cubicBezTo>
                    <a:pt x="9" y="14"/>
                    <a:pt x="6" y="13"/>
                    <a:pt x="6" y="10"/>
                  </a:cubicBezTo>
                  <a:cubicBezTo>
                    <a:pt x="6" y="8"/>
                    <a:pt x="9" y="5"/>
                    <a:pt x="13" y="5"/>
                  </a:cubicBezTo>
                  <a:cubicBezTo>
                    <a:pt x="16" y="5"/>
                    <a:pt x="19" y="6"/>
                    <a:pt x="21" y="7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19" y="1"/>
                    <a:pt x="16" y="0"/>
                    <a:pt x="13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6"/>
                    <a:pt x="4" y="19"/>
                    <a:pt x="10" y="21"/>
                  </a:cubicBezTo>
                  <a:cubicBezTo>
                    <a:pt x="15" y="23"/>
                    <a:pt x="17" y="24"/>
                    <a:pt x="17" y="27"/>
                  </a:cubicBezTo>
                  <a:cubicBezTo>
                    <a:pt x="17" y="30"/>
                    <a:pt x="14" y="32"/>
                    <a:pt x="10" y="32"/>
                  </a:cubicBezTo>
                  <a:cubicBezTo>
                    <a:pt x="6" y="32"/>
                    <a:pt x="2" y="31"/>
                    <a:pt x="0" y="3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2" y="37"/>
                    <a:pt x="6" y="37"/>
                    <a:pt x="9" y="37"/>
                  </a:cubicBezTo>
                  <a:cubicBezTo>
                    <a:pt x="19" y="37"/>
                    <a:pt x="23" y="32"/>
                    <a:pt x="23" y="27"/>
                  </a:cubicBezTo>
                  <a:cubicBezTo>
                    <a:pt x="23" y="21"/>
                    <a:pt x="20" y="18"/>
                    <a:pt x="14" y="16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Freeform 90"/>
            <p:cNvSpPr>
              <a:spLocks noEditPoints="1"/>
            </p:cNvSpPr>
            <p:nvPr/>
          </p:nvSpPr>
          <p:spPr bwMode="black">
            <a:xfrm>
              <a:off x="3518" y="2200"/>
              <a:ext cx="36" cy="36"/>
            </a:xfrm>
            <a:custGeom>
              <a:avLst/>
              <a:gdLst>
                <a:gd name="T0" fmla="*/ 6 w 15"/>
                <a:gd name="T1" fmla="*/ 7 h 15"/>
                <a:gd name="T2" fmla="*/ 6 w 15"/>
                <a:gd name="T3" fmla="*/ 5 h 15"/>
                <a:gd name="T4" fmla="*/ 8 w 15"/>
                <a:gd name="T5" fmla="*/ 5 h 15"/>
                <a:gd name="T6" fmla="*/ 10 w 15"/>
                <a:gd name="T7" fmla="*/ 6 h 15"/>
                <a:gd name="T8" fmla="*/ 8 w 15"/>
                <a:gd name="T9" fmla="*/ 7 h 15"/>
                <a:gd name="T10" fmla="*/ 6 w 15"/>
                <a:gd name="T11" fmla="*/ 7 h 15"/>
                <a:gd name="T12" fmla="*/ 6 w 15"/>
                <a:gd name="T13" fmla="*/ 8 h 15"/>
                <a:gd name="T14" fmla="*/ 8 w 15"/>
                <a:gd name="T15" fmla="*/ 8 h 15"/>
                <a:gd name="T16" fmla="*/ 10 w 15"/>
                <a:gd name="T17" fmla="*/ 12 h 15"/>
                <a:gd name="T18" fmla="*/ 11 w 15"/>
                <a:gd name="T19" fmla="*/ 12 h 15"/>
                <a:gd name="T20" fmla="*/ 9 w 15"/>
                <a:gd name="T21" fmla="*/ 8 h 15"/>
                <a:gd name="T22" fmla="*/ 11 w 15"/>
                <a:gd name="T23" fmla="*/ 6 h 15"/>
                <a:gd name="T24" fmla="*/ 8 w 15"/>
                <a:gd name="T25" fmla="*/ 4 h 15"/>
                <a:gd name="T26" fmla="*/ 5 w 15"/>
                <a:gd name="T27" fmla="*/ 4 h 15"/>
                <a:gd name="T28" fmla="*/ 5 w 15"/>
                <a:gd name="T29" fmla="*/ 12 h 15"/>
                <a:gd name="T30" fmla="*/ 6 w 15"/>
                <a:gd name="T31" fmla="*/ 12 h 15"/>
                <a:gd name="T32" fmla="*/ 6 w 15"/>
                <a:gd name="T33" fmla="*/ 8 h 15"/>
                <a:gd name="T34" fmla="*/ 8 w 15"/>
                <a:gd name="T35" fmla="*/ 15 h 15"/>
                <a:gd name="T36" fmla="*/ 15 w 15"/>
                <a:gd name="T37" fmla="*/ 8 h 15"/>
                <a:gd name="T38" fmla="*/ 8 w 15"/>
                <a:gd name="T39" fmla="*/ 0 h 15"/>
                <a:gd name="T40" fmla="*/ 0 w 15"/>
                <a:gd name="T41" fmla="*/ 8 h 15"/>
                <a:gd name="T42" fmla="*/ 8 w 15"/>
                <a:gd name="T43" fmla="*/ 15 h 15"/>
                <a:gd name="T44" fmla="*/ 2 w 15"/>
                <a:gd name="T45" fmla="*/ 8 h 15"/>
                <a:gd name="T46" fmla="*/ 8 w 15"/>
                <a:gd name="T47" fmla="*/ 2 h 15"/>
                <a:gd name="T48" fmla="*/ 14 w 15"/>
                <a:gd name="T49" fmla="*/ 8 h 15"/>
                <a:gd name="T50" fmla="*/ 8 w 15"/>
                <a:gd name="T51" fmla="*/ 14 h 15"/>
                <a:gd name="T52" fmla="*/ 2 w 15"/>
                <a:gd name="T53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" h="15">
                  <a:moveTo>
                    <a:pt x="6" y="7"/>
                  </a:moveTo>
                  <a:cubicBezTo>
                    <a:pt x="6" y="5"/>
                    <a:pt x="6" y="5"/>
                    <a:pt x="6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5"/>
                    <a:pt x="10" y="5"/>
                    <a:pt x="10" y="6"/>
                  </a:cubicBezTo>
                  <a:cubicBezTo>
                    <a:pt x="10" y="7"/>
                    <a:pt x="9" y="7"/>
                    <a:pt x="8" y="7"/>
                  </a:cubicBezTo>
                  <a:lnTo>
                    <a:pt x="6" y="7"/>
                  </a:lnTo>
                  <a:close/>
                  <a:moveTo>
                    <a:pt x="6" y="8"/>
                  </a:moveTo>
                  <a:cubicBezTo>
                    <a:pt x="8" y="8"/>
                    <a:pt x="8" y="8"/>
                    <a:pt x="8" y="8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10" y="8"/>
                    <a:pt x="11" y="7"/>
                    <a:pt x="11" y="6"/>
                  </a:cubicBezTo>
                  <a:cubicBezTo>
                    <a:pt x="11" y="4"/>
                    <a:pt x="10" y="4"/>
                    <a:pt x="8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6" y="12"/>
                    <a:pt x="6" y="12"/>
                    <a:pt x="6" y="12"/>
                  </a:cubicBezTo>
                  <a:lnTo>
                    <a:pt x="6" y="8"/>
                  </a:lnTo>
                  <a:close/>
                  <a:moveTo>
                    <a:pt x="8" y="15"/>
                  </a:moveTo>
                  <a:cubicBezTo>
                    <a:pt x="12" y="15"/>
                    <a:pt x="15" y="12"/>
                    <a:pt x="15" y="8"/>
                  </a:cubicBezTo>
                  <a:cubicBezTo>
                    <a:pt x="15" y="4"/>
                    <a:pt x="12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2"/>
                    <a:pt x="4" y="15"/>
                    <a:pt x="8" y="15"/>
                  </a:cubicBezTo>
                  <a:close/>
                  <a:moveTo>
                    <a:pt x="2" y="8"/>
                  </a:moveTo>
                  <a:cubicBezTo>
                    <a:pt x="2" y="4"/>
                    <a:pt x="4" y="2"/>
                    <a:pt x="8" y="2"/>
                  </a:cubicBezTo>
                  <a:cubicBezTo>
                    <a:pt x="11" y="2"/>
                    <a:pt x="14" y="4"/>
                    <a:pt x="14" y="8"/>
                  </a:cubicBezTo>
                  <a:cubicBezTo>
                    <a:pt x="14" y="11"/>
                    <a:pt x="11" y="14"/>
                    <a:pt x="8" y="14"/>
                  </a:cubicBezTo>
                  <a:cubicBezTo>
                    <a:pt x="4" y="14"/>
                    <a:pt x="2" y="11"/>
                    <a:pt x="2" y="8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" name="Text Placeholder 20"/>
          <p:cNvSpPr>
            <a:spLocks noGrp="1"/>
          </p:cNvSpPr>
          <p:nvPr>
            <p:ph type="body" sz="quarter" idx="18" hasCustomPrompt="1"/>
          </p:nvPr>
        </p:nvSpPr>
        <p:spPr>
          <a:xfrm>
            <a:off x="541097" y="6475590"/>
            <a:ext cx="4068384" cy="23837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200" b="1" cap="all">
                <a:solidFill>
                  <a:schemeClr val="tx2"/>
                </a:solidFill>
              </a:defRPr>
            </a:lvl1pPr>
            <a:lvl2pPr marL="457200" indent="0">
              <a:buNone/>
              <a:defRPr sz="1200" b="1" cap="all">
                <a:solidFill>
                  <a:schemeClr val="tx2"/>
                </a:solidFill>
              </a:defRPr>
            </a:lvl2pPr>
            <a:lvl3pPr marL="914400" indent="0">
              <a:buNone/>
              <a:defRPr sz="1200" b="1" cap="all">
                <a:solidFill>
                  <a:schemeClr val="tx2"/>
                </a:solidFill>
              </a:defRPr>
            </a:lvl3pPr>
            <a:lvl4pPr marL="1371600" indent="0">
              <a:buNone/>
              <a:defRPr sz="1200" b="1" cap="all">
                <a:solidFill>
                  <a:schemeClr val="tx2"/>
                </a:solidFill>
              </a:defRPr>
            </a:lvl4pPr>
            <a:lvl5pPr marL="1828800" indent="0">
              <a:buNone/>
              <a:defRPr sz="1200" b="1" cap="all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1443690310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Bullet Slid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"/>
          <p:cNvSpPr>
            <a:spLocks noChangeArrowheads="1"/>
          </p:cNvSpPr>
          <p:nvPr/>
        </p:nvSpPr>
        <p:spPr bwMode="gray">
          <a:xfrm>
            <a:off x="0" y="1828800"/>
            <a:ext cx="5791200" cy="40195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27420"/>
            <a:ext cx="5334000" cy="37209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828801"/>
            <a:ext cx="2819400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357760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42924" y="1825625"/>
            <a:ext cx="2616201" cy="685800"/>
          </a:xfrm>
          <a:solidFill>
            <a:schemeClr val="accent1"/>
          </a:solidFill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Key Point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930" y="2530475"/>
            <a:ext cx="2615195" cy="3317875"/>
          </a:xfrm>
          <a:solidFill>
            <a:srgbClr val="E5E5E5"/>
          </a:solidFill>
          <a:ln>
            <a:noFill/>
          </a:ln>
        </p:spPr>
        <p:txBody>
          <a:bodyPr tIns="182880" bIns="182880">
            <a:normAutofit/>
          </a:bodyPr>
          <a:lstStyle>
            <a:lvl1pPr marL="365760" indent="-228600">
              <a:spcBef>
                <a:spcPts val="1320"/>
              </a:spcBef>
              <a:buClr>
                <a:schemeClr val="accent1"/>
              </a:buCl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254375" y="1825625"/>
            <a:ext cx="2615195" cy="685800"/>
          </a:xfrm>
          <a:solidFill>
            <a:schemeClr val="accent1"/>
          </a:solidFill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2000" b="1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Key Point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5964819" y="1825625"/>
            <a:ext cx="2616201" cy="685800"/>
          </a:xfrm>
          <a:solidFill>
            <a:schemeClr val="accent1"/>
          </a:solidFill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Key Point</a:t>
            </a:r>
          </a:p>
        </p:txBody>
      </p:sp>
      <p:sp>
        <p:nvSpPr>
          <p:cNvPr id="27" name="Content Placeholder 3"/>
          <p:cNvSpPr>
            <a:spLocks noGrp="1"/>
          </p:cNvSpPr>
          <p:nvPr>
            <p:ph sz="half" idx="14"/>
          </p:nvPr>
        </p:nvSpPr>
        <p:spPr>
          <a:xfrm>
            <a:off x="5965825" y="2530475"/>
            <a:ext cx="2615195" cy="3317875"/>
          </a:xfrm>
          <a:solidFill>
            <a:srgbClr val="E5E5E5"/>
          </a:solidFill>
          <a:ln>
            <a:noFill/>
          </a:ln>
        </p:spPr>
        <p:txBody>
          <a:bodyPr tIns="182880" bIns="182880">
            <a:normAutofit/>
          </a:bodyPr>
          <a:lstStyle>
            <a:lvl1pPr marL="365760" indent="-228600">
              <a:spcBef>
                <a:spcPts val="1320"/>
              </a:spcBef>
              <a:buClr>
                <a:schemeClr val="accent1"/>
              </a:buCl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Content Placeholder 3"/>
          <p:cNvSpPr>
            <a:spLocks noGrp="1"/>
          </p:cNvSpPr>
          <p:nvPr>
            <p:ph sz="half" idx="15"/>
          </p:nvPr>
        </p:nvSpPr>
        <p:spPr>
          <a:xfrm>
            <a:off x="3254375" y="2530475"/>
            <a:ext cx="2615195" cy="3317875"/>
          </a:xfrm>
          <a:solidFill>
            <a:srgbClr val="E5E5E5"/>
          </a:solidFill>
          <a:ln>
            <a:noFill/>
          </a:ln>
        </p:spPr>
        <p:txBody>
          <a:bodyPr tIns="182880" bIns="182880">
            <a:normAutofit/>
          </a:bodyPr>
          <a:lstStyle>
            <a:lvl1pPr marL="365760" indent="-228600">
              <a:spcBef>
                <a:spcPts val="1320"/>
              </a:spcBef>
              <a:buClr>
                <a:schemeClr val="accent1"/>
              </a:buCl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5281985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>
        <p:tmplLst>
          <p:tmpl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animBg="1">
        <p:tmplLst>
          <p:tmpl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animBg="1">
        <p:tmplLst>
          <p:tmpl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animBg="1">
        <p:tmplLst>
          <p:tmpl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 animBg="1">
        <p:tmplLst>
          <p:tmpl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0" grpId="0" animBg="1">
        <p:tmplLst>
          <p:tmpl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6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Key Points With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42924" y="3883025"/>
            <a:ext cx="2616201" cy="685800"/>
          </a:xfrm>
          <a:solidFill>
            <a:schemeClr val="accent1"/>
          </a:solidFill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Key Point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930" y="4597401"/>
            <a:ext cx="2615195" cy="1250950"/>
          </a:xfrm>
          <a:solidFill>
            <a:srgbClr val="E5E5E5"/>
          </a:solidFill>
          <a:ln>
            <a:noFill/>
          </a:ln>
        </p:spPr>
        <p:txBody>
          <a:bodyPr tIns="182880" bIns="182880" anchor="ctr" anchorCtr="0">
            <a:normAutofit/>
          </a:bodyPr>
          <a:lstStyle>
            <a:lvl1pPr marL="137160" indent="0" algn="ctr">
              <a:spcBef>
                <a:spcPts val="1320"/>
              </a:spcBef>
              <a:buClr>
                <a:schemeClr val="accent1"/>
              </a:buClr>
              <a:buNone/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254375" y="3883025"/>
            <a:ext cx="2615195" cy="685800"/>
          </a:xfrm>
          <a:solidFill>
            <a:schemeClr val="accent1"/>
          </a:solidFill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2000" b="1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Key Point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5964819" y="3883025"/>
            <a:ext cx="2616201" cy="685800"/>
          </a:xfrm>
          <a:solidFill>
            <a:schemeClr val="accent1"/>
          </a:solidFill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Key Point</a:t>
            </a:r>
          </a:p>
        </p:txBody>
      </p:sp>
      <p:sp>
        <p:nvSpPr>
          <p:cNvPr id="27" name="Content Placeholder 3"/>
          <p:cNvSpPr>
            <a:spLocks noGrp="1"/>
          </p:cNvSpPr>
          <p:nvPr>
            <p:ph sz="half" idx="14"/>
          </p:nvPr>
        </p:nvSpPr>
        <p:spPr>
          <a:xfrm>
            <a:off x="5965825" y="4597401"/>
            <a:ext cx="2615195" cy="1250949"/>
          </a:xfrm>
          <a:solidFill>
            <a:srgbClr val="E5E5E5"/>
          </a:solidFill>
          <a:ln>
            <a:noFill/>
          </a:ln>
        </p:spPr>
        <p:txBody>
          <a:bodyPr tIns="182880" bIns="182880" anchor="ctr" anchorCtr="0">
            <a:normAutofit/>
          </a:bodyPr>
          <a:lstStyle>
            <a:lvl1pPr marL="137160" indent="0" algn="ctr">
              <a:spcBef>
                <a:spcPts val="1320"/>
              </a:spcBef>
              <a:buClr>
                <a:schemeClr val="accent1"/>
              </a:buClr>
              <a:buNone/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Content Placeholder 3"/>
          <p:cNvSpPr>
            <a:spLocks noGrp="1"/>
          </p:cNvSpPr>
          <p:nvPr>
            <p:ph sz="half" idx="15"/>
          </p:nvPr>
        </p:nvSpPr>
        <p:spPr>
          <a:xfrm>
            <a:off x="3254375" y="4594225"/>
            <a:ext cx="2615195" cy="1254125"/>
          </a:xfrm>
          <a:solidFill>
            <a:srgbClr val="E5E5E5"/>
          </a:solidFill>
          <a:ln>
            <a:noFill/>
          </a:ln>
        </p:spPr>
        <p:txBody>
          <a:bodyPr tIns="182880" bIns="182880" anchor="ctr" anchorCtr="0">
            <a:normAutofit/>
          </a:bodyPr>
          <a:lstStyle>
            <a:lvl1pPr marL="137160" indent="0" algn="ctr">
              <a:spcBef>
                <a:spcPts val="1320"/>
              </a:spcBef>
              <a:buClr>
                <a:schemeClr val="accent1"/>
              </a:buClr>
              <a:buNone/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542925" y="1828800"/>
            <a:ext cx="2616200" cy="204152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3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3254375" y="1828800"/>
            <a:ext cx="2615195" cy="204152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5965825" y="1828800"/>
            <a:ext cx="2616200" cy="204152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30136073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>
        <p:tmplLst>
          <p:tmpl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 animBg="1">
        <p:tmplLst>
          <p:tmpl>
            <p:tnLst>
              <p:par>
                <p:cTn presetID="2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0" grpId="0" animBg="1">
        <p:tmplLst>
          <p:tmpl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6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7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31" b="16831"/>
          <a:stretch/>
        </p:blipFill>
        <p:spPr bwMode="auto">
          <a:xfrm>
            <a:off x="1" y="4657725"/>
            <a:ext cx="9143998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5"/>
          <p:cNvSpPr>
            <a:spLocks noChangeArrowheads="1"/>
          </p:cNvSpPr>
          <p:nvPr/>
        </p:nvSpPr>
        <p:spPr bwMode="gray">
          <a:xfrm>
            <a:off x="0" y="1825625"/>
            <a:ext cx="9144000" cy="28527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" name="Line 6"/>
          <p:cNvSpPr>
            <a:spLocks noChangeShapeType="1"/>
          </p:cNvSpPr>
          <p:nvPr userDrawn="1"/>
        </p:nvSpPr>
        <p:spPr bwMode="gray">
          <a:xfrm>
            <a:off x="0" y="4687888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/>
          </p:nvPr>
        </p:nvSpPr>
        <p:spPr>
          <a:xfrm>
            <a:off x="457200" y="2196353"/>
            <a:ext cx="8229599" cy="2114076"/>
          </a:xfrm>
        </p:spPr>
        <p:txBody>
          <a:bodyPr anchor="b">
            <a:normAutofit/>
          </a:bodyPr>
          <a:lstStyle>
            <a:lvl1pPr marL="0" indent="0">
              <a:buNone/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457200" y="4965958"/>
            <a:ext cx="8229599" cy="579438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14786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82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6724"/>
            <a:ext cx="8229600" cy="4389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49" name="Picture 49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104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59"/>
          <p:cNvGrpSpPr>
            <a:grpSpLocks/>
          </p:cNvGrpSpPr>
          <p:nvPr userDrawn="1"/>
        </p:nvGrpSpPr>
        <p:grpSpPr bwMode="auto">
          <a:xfrm>
            <a:off x="5608857" y="6293118"/>
            <a:ext cx="3365257" cy="378693"/>
            <a:chOff x="2205" y="2084"/>
            <a:chExt cx="1349" cy="152"/>
          </a:xfrm>
        </p:grpSpPr>
        <p:sp>
          <p:nvSpPr>
            <p:cNvPr id="6" name="Freeform 60"/>
            <p:cNvSpPr>
              <a:spLocks/>
            </p:cNvSpPr>
            <p:nvPr/>
          </p:nvSpPr>
          <p:spPr bwMode="black">
            <a:xfrm>
              <a:off x="2295" y="2127"/>
              <a:ext cx="21" cy="71"/>
            </a:xfrm>
            <a:custGeom>
              <a:avLst/>
              <a:gdLst>
                <a:gd name="T0" fmla="*/ 4 w 9"/>
                <a:gd name="T1" fmla="*/ 1 h 30"/>
                <a:gd name="T2" fmla="*/ 2 w 9"/>
                <a:gd name="T3" fmla="*/ 0 h 30"/>
                <a:gd name="T4" fmla="*/ 0 w 9"/>
                <a:gd name="T5" fmla="*/ 30 h 30"/>
                <a:gd name="T6" fmla="*/ 8 w 9"/>
                <a:gd name="T7" fmla="*/ 9 h 30"/>
                <a:gd name="T8" fmla="*/ 4 w 9"/>
                <a:gd name="T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30">
                  <a:moveTo>
                    <a:pt x="4" y="1"/>
                  </a:moveTo>
                  <a:cubicBezTo>
                    <a:pt x="4" y="1"/>
                    <a:pt x="3" y="0"/>
                    <a:pt x="2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9" y="6"/>
                    <a:pt x="7" y="3"/>
                    <a:pt x="4" y="1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61"/>
            <p:cNvSpPr>
              <a:spLocks/>
            </p:cNvSpPr>
            <p:nvPr/>
          </p:nvSpPr>
          <p:spPr bwMode="black">
            <a:xfrm>
              <a:off x="2276" y="2122"/>
              <a:ext cx="21" cy="76"/>
            </a:xfrm>
            <a:custGeom>
              <a:avLst/>
              <a:gdLst>
                <a:gd name="T0" fmla="*/ 0 w 9"/>
                <a:gd name="T1" fmla="*/ 1 h 32"/>
                <a:gd name="T2" fmla="*/ 4 w 9"/>
                <a:gd name="T3" fmla="*/ 32 h 32"/>
                <a:gd name="T4" fmla="*/ 9 w 9"/>
                <a:gd name="T5" fmla="*/ 1 h 32"/>
                <a:gd name="T6" fmla="*/ 0 w 9"/>
                <a:gd name="T7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32">
                  <a:moveTo>
                    <a:pt x="0" y="1"/>
                  </a:moveTo>
                  <a:cubicBezTo>
                    <a:pt x="4" y="32"/>
                    <a:pt x="4" y="32"/>
                    <a:pt x="4" y="32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6" y="1"/>
                    <a:pt x="3" y="0"/>
                    <a:pt x="0" y="1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Freeform 62"/>
            <p:cNvSpPr>
              <a:spLocks/>
            </p:cNvSpPr>
            <p:nvPr/>
          </p:nvSpPr>
          <p:spPr bwMode="black">
            <a:xfrm>
              <a:off x="2257" y="2127"/>
              <a:ext cx="21" cy="71"/>
            </a:xfrm>
            <a:custGeom>
              <a:avLst/>
              <a:gdLst>
                <a:gd name="T0" fmla="*/ 4 w 9"/>
                <a:gd name="T1" fmla="*/ 1 h 30"/>
                <a:gd name="T2" fmla="*/ 1 w 9"/>
                <a:gd name="T3" fmla="*/ 9 h 30"/>
                <a:gd name="T4" fmla="*/ 9 w 9"/>
                <a:gd name="T5" fmla="*/ 30 h 30"/>
                <a:gd name="T6" fmla="*/ 7 w 9"/>
                <a:gd name="T7" fmla="*/ 0 h 30"/>
                <a:gd name="T8" fmla="*/ 4 w 9"/>
                <a:gd name="T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30">
                  <a:moveTo>
                    <a:pt x="4" y="1"/>
                  </a:moveTo>
                  <a:cubicBezTo>
                    <a:pt x="2" y="3"/>
                    <a:pt x="0" y="6"/>
                    <a:pt x="1" y="9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6" y="0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63"/>
            <p:cNvSpPr>
              <a:spLocks/>
            </p:cNvSpPr>
            <p:nvPr/>
          </p:nvSpPr>
          <p:spPr bwMode="black">
            <a:xfrm>
              <a:off x="2231" y="2136"/>
              <a:ext cx="36" cy="64"/>
            </a:xfrm>
            <a:custGeom>
              <a:avLst/>
              <a:gdLst>
                <a:gd name="T0" fmla="*/ 0 w 15"/>
                <a:gd name="T1" fmla="*/ 0 h 27"/>
                <a:gd name="T2" fmla="*/ 15 w 15"/>
                <a:gd name="T3" fmla="*/ 27 h 27"/>
                <a:gd name="T4" fmla="*/ 9 w 15"/>
                <a:gd name="T5" fmla="*/ 4 h 27"/>
                <a:gd name="T6" fmla="*/ 0 w 15"/>
                <a:gd name="T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" h="27">
                  <a:moveTo>
                    <a:pt x="0" y="0"/>
                  </a:moveTo>
                  <a:cubicBezTo>
                    <a:pt x="5" y="9"/>
                    <a:pt x="10" y="18"/>
                    <a:pt x="15" y="27"/>
                  </a:cubicBezTo>
                  <a:cubicBezTo>
                    <a:pt x="14" y="19"/>
                    <a:pt x="12" y="7"/>
                    <a:pt x="9" y="4"/>
                  </a:cubicBezTo>
                  <a:cubicBezTo>
                    <a:pt x="6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64"/>
            <p:cNvSpPr>
              <a:spLocks/>
            </p:cNvSpPr>
            <p:nvPr/>
          </p:nvSpPr>
          <p:spPr bwMode="black">
            <a:xfrm>
              <a:off x="2210" y="2136"/>
              <a:ext cx="50" cy="67"/>
            </a:xfrm>
            <a:custGeom>
              <a:avLst/>
              <a:gdLst>
                <a:gd name="T0" fmla="*/ 0 w 21"/>
                <a:gd name="T1" fmla="*/ 5 h 28"/>
                <a:gd name="T2" fmla="*/ 21 w 21"/>
                <a:gd name="T3" fmla="*/ 28 h 28"/>
                <a:gd name="T4" fmla="*/ 8 w 21"/>
                <a:gd name="T5" fmla="*/ 0 h 28"/>
                <a:gd name="T6" fmla="*/ 0 w 21"/>
                <a:gd name="T7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8">
                  <a:moveTo>
                    <a:pt x="0" y="5"/>
                  </a:moveTo>
                  <a:cubicBezTo>
                    <a:pt x="21" y="28"/>
                    <a:pt x="21" y="28"/>
                    <a:pt x="21" y="28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2" y="2"/>
                    <a:pt x="0" y="5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65"/>
            <p:cNvSpPr>
              <a:spLocks/>
            </p:cNvSpPr>
            <p:nvPr/>
          </p:nvSpPr>
          <p:spPr bwMode="black">
            <a:xfrm>
              <a:off x="2304" y="2148"/>
              <a:ext cx="31" cy="52"/>
            </a:xfrm>
            <a:custGeom>
              <a:avLst/>
              <a:gdLst>
                <a:gd name="T0" fmla="*/ 3 w 13"/>
                <a:gd name="T1" fmla="*/ 6 h 22"/>
                <a:gd name="T2" fmla="*/ 0 w 13"/>
                <a:gd name="T3" fmla="*/ 22 h 22"/>
                <a:gd name="T4" fmla="*/ 13 w 13"/>
                <a:gd name="T5" fmla="*/ 0 h 22"/>
                <a:gd name="T6" fmla="*/ 3 w 13"/>
                <a:gd name="T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22">
                  <a:moveTo>
                    <a:pt x="3" y="6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4" y="15"/>
                    <a:pt x="9" y="7"/>
                    <a:pt x="13" y="0"/>
                  </a:cubicBezTo>
                  <a:cubicBezTo>
                    <a:pt x="9" y="0"/>
                    <a:pt x="5" y="1"/>
                    <a:pt x="3" y="6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Freeform 66"/>
            <p:cNvSpPr>
              <a:spLocks/>
            </p:cNvSpPr>
            <p:nvPr/>
          </p:nvSpPr>
          <p:spPr bwMode="black">
            <a:xfrm>
              <a:off x="2312" y="2148"/>
              <a:ext cx="44" cy="57"/>
            </a:xfrm>
            <a:custGeom>
              <a:avLst/>
              <a:gdLst>
                <a:gd name="T0" fmla="*/ 11 w 19"/>
                <a:gd name="T1" fmla="*/ 0 h 24"/>
                <a:gd name="T2" fmla="*/ 0 w 19"/>
                <a:gd name="T3" fmla="*/ 24 h 24"/>
                <a:gd name="T4" fmla="*/ 19 w 19"/>
                <a:gd name="T5" fmla="*/ 3 h 24"/>
                <a:gd name="T6" fmla="*/ 11 w 19"/>
                <a:gd name="T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4">
                  <a:moveTo>
                    <a:pt x="11" y="0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1"/>
                    <a:pt x="14" y="0"/>
                    <a:pt x="11" y="0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67"/>
            <p:cNvSpPr>
              <a:spLocks/>
            </p:cNvSpPr>
            <p:nvPr/>
          </p:nvSpPr>
          <p:spPr bwMode="black">
            <a:xfrm>
              <a:off x="2205" y="2148"/>
              <a:ext cx="47" cy="62"/>
            </a:xfrm>
            <a:custGeom>
              <a:avLst/>
              <a:gdLst>
                <a:gd name="T0" fmla="*/ 0 w 20"/>
                <a:gd name="T1" fmla="*/ 10 h 26"/>
                <a:gd name="T2" fmla="*/ 20 w 20"/>
                <a:gd name="T3" fmla="*/ 26 h 26"/>
                <a:gd name="T4" fmla="*/ 2 w 20"/>
                <a:gd name="T5" fmla="*/ 0 h 26"/>
                <a:gd name="T6" fmla="*/ 0 w 20"/>
                <a:gd name="T7" fmla="*/ 1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6">
                  <a:moveTo>
                    <a:pt x="0" y="10"/>
                  </a:moveTo>
                  <a:cubicBezTo>
                    <a:pt x="6" y="15"/>
                    <a:pt x="13" y="21"/>
                    <a:pt x="20" y="26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3"/>
                    <a:pt x="0" y="7"/>
                    <a:pt x="0" y="10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Freeform 68"/>
            <p:cNvSpPr>
              <a:spLocks/>
            </p:cNvSpPr>
            <p:nvPr/>
          </p:nvSpPr>
          <p:spPr bwMode="black">
            <a:xfrm>
              <a:off x="2321" y="2158"/>
              <a:ext cx="45" cy="52"/>
            </a:xfrm>
            <a:custGeom>
              <a:avLst/>
              <a:gdLst>
                <a:gd name="T0" fmla="*/ 18 w 19"/>
                <a:gd name="T1" fmla="*/ 2 h 22"/>
                <a:gd name="T2" fmla="*/ 16 w 19"/>
                <a:gd name="T3" fmla="*/ 0 h 22"/>
                <a:gd name="T4" fmla="*/ 0 w 19"/>
                <a:gd name="T5" fmla="*/ 22 h 22"/>
                <a:gd name="T6" fmla="*/ 19 w 19"/>
                <a:gd name="T7" fmla="*/ 7 h 22"/>
                <a:gd name="T8" fmla="*/ 18 w 19"/>
                <a:gd name="T9" fmla="*/ 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2">
                  <a:moveTo>
                    <a:pt x="18" y="2"/>
                  </a:moveTo>
                  <a:cubicBezTo>
                    <a:pt x="17" y="1"/>
                    <a:pt x="17" y="0"/>
                    <a:pt x="16" y="0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6" y="17"/>
                    <a:pt x="12" y="12"/>
                    <a:pt x="19" y="7"/>
                  </a:cubicBezTo>
                  <a:cubicBezTo>
                    <a:pt x="19" y="5"/>
                    <a:pt x="18" y="3"/>
                    <a:pt x="18" y="2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Freeform 69"/>
            <p:cNvSpPr>
              <a:spLocks/>
            </p:cNvSpPr>
            <p:nvPr/>
          </p:nvSpPr>
          <p:spPr bwMode="black">
            <a:xfrm>
              <a:off x="2205" y="2177"/>
              <a:ext cx="40" cy="40"/>
            </a:xfrm>
            <a:custGeom>
              <a:avLst/>
              <a:gdLst>
                <a:gd name="T0" fmla="*/ 0 w 17"/>
                <a:gd name="T1" fmla="*/ 9 h 17"/>
                <a:gd name="T2" fmla="*/ 17 w 17"/>
                <a:gd name="T3" fmla="*/ 17 h 17"/>
                <a:gd name="T4" fmla="*/ 0 w 17"/>
                <a:gd name="T5" fmla="*/ 0 h 17"/>
                <a:gd name="T6" fmla="*/ 0 w 17"/>
                <a:gd name="T7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17">
                  <a:moveTo>
                    <a:pt x="0" y="9"/>
                  </a:moveTo>
                  <a:cubicBezTo>
                    <a:pt x="17" y="17"/>
                    <a:pt x="17" y="17"/>
                    <a:pt x="17" y="17"/>
                  </a:cubicBezTo>
                  <a:cubicBezTo>
                    <a:pt x="12" y="11"/>
                    <a:pt x="6" y="5"/>
                    <a:pt x="0" y="0"/>
                  </a:cubicBezTo>
                  <a:lnTo>
                    <a:pt x="0" y="9"/>
                  </a:ln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Freeform 70"/>
            <p:cNvSpPr>
              <a:spLocks/>
            </p:cNvSpPr>
            <p:nvPr/>
          </p:nvSpPr>
          <p:spPr bwMode="black">
            <a:xfrm>
              <a:off x="2326" y="2179"/>
              <a:ext cx="40" cy="38"/>
            </a:xfrm>
            <a:custGeom>
              <a:avLst/>
              <a:gdLst>
                <a:gd name="T0" fmla="*/ 17 w 17"/>
                <a:gd name="T1" fmla="*/ 8 h 16"/>
                <a:gd name="T2" fmla="*/ 17 w 17"/>
                <a:gd name="T3" fmla="*/ 0 h 16"/>
                <a:gd name="T4" fmla="*/ 0 w 17"/>
                <a:gd name="T5" fmla="*/ 16 h 16"/>
                <a:gd name="T6" fmla="*/ 17 w 17"/>
                <a:gd name="T7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16">
                  <a:moveTo>
                    <a:pt x="17" y="8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6" y="13"/>
                    <a:pt x="11" y="11"/>
                    <a:pt x="17" y="8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Freeform 71"/>
            <p:cNvSpPr>
              <a:spLocks/>
            </p:cNvSpPr>
            <p:nvPr/>
          </p:nvSpPr>
          <p:spPr bwMode="black">
            <a:xfrm>
              <a:off x="2205" y="2200"/>
              <a:ext cx="38" cy="24"/>
            </a:xfrm>
            <a:custGeom>
              <a:avLst/>
              <a:gdLst>
                <a:gd name="T0" fmla="*/ 0 w 16"/>
                <a:gd name="T1" fmla="*/ 7 h 10"/>
                <a:gd name="T2" fmla="*/ 16 w 16"/>
                <a:gd name="T3" fmla="*/ 10 h 10"/>
                <a:gd name="T4" fmla="*/ 0 w 16"/>
                <a:gd name="T5" fmla="*/ 0 h 10"/>
                <a:gd name="T6" fmla="*/ 0 w 16"/>
                <a:gd name="T7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0">
                  <a:moveTo>
                    <a:pt x="0" y="7"/>
                  </a:moveTo>
                  <a:cubicBezTo>
                    <a:pt x="5" y="8"/>
                    <a:pt x="11" y="9"/>
                    <a:pt x="16" y="1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7"/>
                  </a:ln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Freeform 72"/>
            <p:cNvSpPr>
              <a:spLocks/>
            </p:cNvSpPr>
            <p:nvPr/>
          </p:nvSpPr>
          <p:spPr bwMode="black">
            <a:xfrm>
              <a:off x="2330" y="2203"/>
              <a:ext cx="36" cy="21"/>
            </a:xfrm>
            <a:custGeom>
              <a:avLst/>
              <a:gdLst>
                <a:gd name="T0" fmla="*/ 15 w 15"/>
                <a:gd name="T1" fmla="*/ 6 h 9"/>
                <a:gd name="T2" fmla="*/ 15 w 15"/>
                <a:gd name="T3" fmla="*/ 0 h 9"/>
                <a:gd name="T4" fmla="*/ 0 w 15"/>
                <a:gd name="T5" fmla="*/ 9 h 9"/>
                <a:gd name="T6" fmla="*/ 15 w 15"/>
                <a:gd name="T7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" h="9">
                  <a:moveTo>
                    <a:pt x="15" y="6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10" y="3"/>
                    <a:pt x="5" y="6"/>
                    <a:pt x="0" y="9"/>
                  </a:cubicBezTo>
                  <a:lnTo>
                    <a:pt x="15" y="6"/>
                  </a:ln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Freeform 73"/>
            <p:cNvSpPr>
              <a:spLocks/>
            </p:cNvSpPr>
            <p:nvPr/>
          </p:nvSpPr>
          <p:spPr bwMode="black">
            <a:xfrm>
              <a:off x="2205" y="2219"/>
              <a:ext cx="36" cy="14"/>
            </a:xfrm>
            <a:custGeom>
              <a:avLst/>
              <a:gdLst>
                <a:gd name="T0" fmla="*/ 0 w 36"/>
                <a:gd name="T1" fmla="*/ 14 h 14"/>
                <a:gd name="T2" fmla="*/ 36 w 36"/>
                <a:gd name="T3" fmla="*/ 14 h 14"/>
                <a:gd name="T4" fmla="*/ 0 w 36"/>
                <a:gd name="T5" fmla="*/ 0 h 14"/>
                <a:gd name="T6" fmla="*/ 0 w 36"/>
                <a:gd name="T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4">
                  <a:moveTo>
                    <a:pt x="0" y="14"/>
                  </a:moveTo>
                  <a:lnTo>
                    <a:pt x="36" y="14"/>
                  </a:lnTo>
                  <a:lnTo>
                    <a:pt x="0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Freeform 74"/>
            <p:cNvSpPr>
              <a:spLocks/>
            </p:cNvSpPr>
            <p:nvPr/>
          </p:nvSpPr>
          <p:spPr bwMode="black">
            <a:xfrm>
              <a:off x="2330" y="2219"/>
              <a:ext cx="36" cy="14"/>
            </a:xfrm>
            <a:custGeom>
              <a:avLst/>
              <a:gdLst>
                <a:gd name="T0" fmla="*/ 15 w 15"/>
                <a:gd name="T1" fmla="*/ 6 h 6"/>
                <a:gd name="T2" fmla="*/ 15 w 15"/>
                <a:gd name="T3" fmla="*/ 0 h 6"/>
                <a:gd name="T4" fmla="*/ 0 w 15"/>
                <a:gd name="T5" fmla="*/ 6 h 6"/>
                <a:gd name="T6" fmla="*/ 15 w 15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" h="6">
                  <a:moveTo>
                    <a:pt x="15" y="6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10" y="3"/>
                    <a:pt x="5" y="4"/>
                    <a:pt x="0" y="6"/>
                  </a:cubicBezTo>
                  <a:lnTo>
                    <a:pt x="15" y="6"/>
                  </a:ln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Freeform 75"/>
            <p:cNvSpPr>
              <a:spLocks/>
            </p:cNvSpPr>
            <p:nvPr/>
          </p:nvSpPr>
          <p:spPr bwMode="black">
            <a:xfrm>
              <a:off x="2321" y="2106"/>
              <a:ext cx="33" cy="42"/>
            </a:xfrm>
            <a:custGeom>
              <a:avLst/>
              <a:gdLst>
                <a:gd name="T0" fmla="*/ 13 w 14"/>
                <a:gd name="T1" fmla="*/ 10 h 18"/>
                <a:gd name="T2" fmla="*/ 0 w 14"/>
                <a:gd name="T3" fmla="*/ 9 h 18"/>
                <a:gd name="T4" fmla="*/ 13 w 14"/>
                <a:gd name="T5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8">
                  <a:moveTo>
                    <a:pt x="13" y="10"/>
                  </a:moveTo>
                  <a:cubicBezTo>
                    <a:pt x="13" y="0"/>
                    <a:pt x="0" y="0"/>
                    <a:pt x="0" y="9"/>
                  </a:cubicBezTo>
                  <a:cubicBezTo>
                    <a:pt x="0" y="18"/>
                    <a:pt x="14" y="18"/>
                    <a:pt x="13" y="10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Freeform 76"/>
            <p:cNvSpPr>
              <a:spLocks/>
            </p:cNvSpPr>
            <p:nvPr/>
          </p:nvSpPr>
          <p:spPr bwMode="black">
            <a:xfrm>
              <a:off x="2352" y="2127"/>
              <a:ext cx="0" cy="2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Freeform 77"/>
            <p:cNvSpPr>
              <a:spLocks/>
            </p:cNvSpPr>
            <p:nvPr/>
          </p:nvSpPr>
          <p:spPr bwMode="black">
            <a:xfrm>
              <a:off x="2217" y="2096"/>
              <a:ext cx="33" cy="43"/>
            </a:xfrm>
            <a:custGeom>
              <a:avLst/>
              <a:gdLst>
                <a:gd name="T0" fmla="*/ 14 w 14"/>
                <a:gd name="T1" fmla="*/ 9 h 18"/>
                <a:gd name="T2" fmla="*/ 0 w 14"/>
                <a:gd name="T3" fmla="*/ 9 h 18"/>
                <a:gd name="T4" fmla="*/ 14 w 14"/>
                <a:gd name="T5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8">
                  <a:moveTo>
                    <a:pt x="14" y="9"/>
                  </a:moveTo>
                  <a:cubicBezTo>
                    <a:pt x="14" y="0"/>
                    <a:pt x="0" y="0"/>
                    <a:pt x="0" y="9"/>
                  </a:cubicBezTo>
                  <a:cubicBezTo>
                    <a:pt x="0" y="18"/>
                    <a:pt x="14" y="18"/>
                    <a:pt x="14" y="9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Freeform 78"/>
            <p:cNvSpPr>
              <a:spLocks/>
            </p:cNvSpPr>
            <p:nvPr/>
          </p:nvSpPr>
          <p:spPr bwMode="black">
            <a:xfrm>
              <a:off x="2269" y="2084"/>
              <a:ext cx="35" cy="38"/>
            </a:xfrm>
            <a:custGeom>
              <a:avLst/>
              <a:gdLst>
                <a:gd name="T0" fmla="*/ 7 w 15"/>
                <a:gd name="T1" fmla="*/ 16 h 16"/>
                <a:gd name="T2" fmla="*/ 15 w 15"/>
                <a:gd name="T3" fmla="*/ 8 h 16"/>
                <a:gd name="T4" fmla="*/ 7 w 15"/>
                <a:gd name="T5" fmla="*/ 0 h 16"/>
                <a:gd name="T6" fmla="*/ 0 w 15"/>
                <a:gd name="T7" fmla="*/ 8 h 16"/>
                <a:gd name="T8" fmla="*/ 7 w 15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6">
                  <a:moveTo>
                    <a:pt x="7" y="16"/>
                  </a:moveTo>
                  <a:cubicBezTo>
                    <a:pt x="13" y="16"/>
                    <a:pt x="15" y="12"/>
                    <a:pt x="15" y="8"/>
                  </a:cubicBezTo>
                  <a:cubicBezTo>
                    <a:pt x="15" y="2"/>
                    <a:pt x="12" y="0"/>
                    <a:pt x="7" y="0"/>
                  </a:cubicBezTo>
                  <a:cubicBezTo>
                    <a:pt x="3" y="0"/>
                    <a:pt x="0" y="3"/>
                    <a:pt x="0" y="8"/>
                  </a:cubicBezTo>
                  <a:cubicBezTo>
                    <a:pt x="0" y="11"/>
                    <a:pt x="1" y="15"/>
                    <a:pt x="7" y="16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79"/>
            <p:cNvSpPr>
              <a:spLocks noChangeArrowheads="1"/>
            </p:cNvSpPr>
            <p:nvPr/>
          </p:nvSpPr>
          <p:spPr bwMode="black">
            <a:xfrm>
              <a:off x="2552" y="2148"/>
              <a:ext cx="15" cy="85"/>
            </a:xfrm>
            <a:prstGeom prst="rect">
              <a:avLst/>
            </a:pr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Freeform 80"/>
            <p:cNvSpPr>
              <a:spLocks noEditPoints="1"/>
            </p:cNvSpPr>
            <p:nvPr/>
          </p:nvSpPr>
          <p:spPr bwMode="black">
            <a:xfrm>
              <a:off x="2423" y="2148"/>
              <a:ext cx="125" cy="85"/>
            </a:xfrm>
            <a:custGeom>
              <a:avLst/>
              <a:gdLst>
                <a:gd name="T0" fmla="*/ 75 w 125"/>
                <a:gd name="T1" fmla="*/ 50 h 85"/>
                <a:gd name="T2" fmla="*/ 87 w 125"/>
                <a:gd name="T3" fmla="*/ 14 h 85"/>
                <a:gd name="T4" fmla="*/ 87 w 125"/>
                <a:gd name="T5" fmla="*/ 14 h 85"/>
                <a:gd name="T6" fmla="*/ 99 w 125"/>
                <a:gd name="T7" fmla="*/ 50 h 85"/>
                <a:gd name="T8" fmla="*/ 75 w 125"/>
                <a:gd name="T9" fmla="*/ 50 h 85"/>
                <a:gd name="T10" fmla="*/ 77 w 125"/>
                <a:gd name="T11" fmla="*/ 0 h 85"/>
                <a:gd name="T12" fmla="*/ 54 w 125"/>
                <a:gd name="T13" fmla="*/ 74 h 85"/>
                <a:gd name="T14" fmla="*/ 28 w 125"/>
                <a:gd name="T15" fmla="*/ 43 h 85"/>
                <a:gd name="T16" fmla="*/ 61 w 125"/>
                <a:gd name="T17" fmla="*/ 0 h 85"/>
                <a:gd name="T18" fmla="*/ 44 w 125"/>
                <a:gd name="T19" fmla="*/ 0 h 85"/>
                <a:gd name="T20" fmla="*/ 14 w 125"/>
                <a:gd name="T21" fmla="*/ 40 h 85"/>
                <a:gd name="T22" fmla="*/ 14 w 125"/>
                <a:gd name="T23" fmla="*/ 0 h 85"/>
                <a:gd name="T24" fmla="*/ 0 w 125"/>
                <a:gd name="T25" fmla="*/ 0 h 85"/>
                <a:gd name="T26" fmla="*/ 0 w 125"/>
                <a:gd name="T27" fmla="*/ 85 h 85"/>
                <a:gd name="T28" fmla="*/ 14 w 125"/>
                <a:gd name="T29" fmla="*/ 85 h 85"/>
                <a:gd name="T30" fmla="*/ 14 w 125"/>
                <a:gd name="T31" fmla="*/ 43 h 85"/>
                <a:gd name="T32" fmla="*/ 44 w 125"/>
                <a:gd name="T33" fmla="*/ 85 h 85"/>
                <a:gd name="T34" fmla="*/ 49 w 125"/>
                <a:gd name="T35" fmla="*/ 85 h 85"/>
                <a:gd name="T36" fmla="*/ 49 w 125"/>
                <a:gd name="T37" fmla="*/ 85 h 85"/>
                <a:gd name="T38" fmla="*/ 63 w 125"/>
                <a:gd name="T39" fmla="*/ 85 h 85"/>
                <a:gd name="T40" fmla="*/ 70 w 125"/>
                <a:gd name="T41" fmla="*/ 62 h 85"/>
                <a:gd name="T42" fmla="*/ 101 w 125"/>
                <a:gd name="T43" fmla="*/ 62 h 85"/>
                <a:gd name="T44" fmla="*/ 110 w 125"/>
                <a:gd name="T45" fmla="*/ 85 h 85"/>
                <a:gd name="T46" fmla="*/ 125 w 125"/>
                <a:gd name="T47" fmla="*/ 85 h 85"/>
                <a:gd name="T48" fmla="*/ 96 w 125"/>
                <a:gd name="T49" fmla="*/ 0 h 85"/>
                <a:gd name="T50" fmla="*/ 77 w 125"/>
                <a:gd name="T5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5" h="85">
                  <a:moveTo>
                    <a:pt x="75" y="50"/>
                  </a:moveTo>
                  <a:lnTo>
                    <a:pt x="87" y="14"/>
                  </a:lnTo>
                  <a:lnTo>
                    <a:pt x="87" y="14"/>
                  </a:lnTo>
                  <a:lnTo>
                    <a:pt x="99" y="50"/>
                  </a:lnTo>
                  <a:lnTo>
                    <a:pt x="75" y="50"/>
                  </a:lnTo>
                  <a:close/>
                  <a:moveTo>
                    <a:pt x="77" y="0"/>
                  </a:moveTo>
                  <a:lnTo>
                    <a:pt x="54" y="74"/>
                  </a:lnTo>
                  <a:lnTo>
                    <a:pt x="28" y="43"/>
                  </a:lnTo>
                  <a:lnTo>
                    <a:pt x="61" y="0"/>
                  </a:lnTo>
                  <a:lnTo>
                    <a:pt x="44" y="0"/>
                  </a:lnTo>
                  <a:lnTo>
                    <a:pt x="14" y="40"/>
                  </a:lnTo>
                  <a:lnTo>
                    <a:pt x="14" y="0"/>
                  </a:lnTo>
                  <a:lnTo>
                    <a:pt x="0" y="0"/>
                  </a:lnTo>
                  <a:lnTo>
                    <a:pt x="0" y="85"/>
                  </a:lnTo>
                  <a:lnTo>
                    <a:pt x="14" y="85"/>
                  </a:lnTo>
                  <a:lnTo>
                    <a:pt x="14" y="43"/>
                  </a:lnTo>
                  <a:lnTo>
                    <a:pt x="44" y="85"/>
                  </a:lnTo>
                  <a:lnTo>
                    <a:pt x="49" y="85"/>
                  </a:lnTo>
                  <a:lnTo>
                    <a:pt x="49" y="85"/>
                  </a:lnTo>
                  <a:lnTo>
                    <a:pt x="63" y="85"/>
                  </a:lnTo>
                  <a:lnTo>
                    <a:pt x="70" y="62"/>
                  </a:lnTo>
                  <a:lnTo>
                    <a:pt x="101" y="62"/>
                  </a:lnTo>
                  <a:lnTo>
                    <a:pt x="110" y="85"/>
                  </a:lnTo>
                  <a:lnTo>
                    <a:pt x="125" y="85"/>
                  </a:lnTo>
                  <a:lnTo>
                    <a:pt x="96" y="0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Freeform 81"/>
            <p:cNvSpPr>
              <a:spLocks/>
            </p:cNvSpPr>
            <p:nvPr/>
          </p:nvSpPr>
          <p:spPr bwMode="black">
            <a:xfrm>
              <a:off x="3006" y="2148"/>
              <a:ext cx="80" cy="85"/>
            </a:xfrm>
            <a:custGeom>
              <a:avLst/>
              <a:gdLst>
                <a:gd name="T0" fmla="*/ 17 w 34"/>
                <a:gd name="T1" fmla="*/ 26 h 36"/>
                <a:gd name="T2" fmla="*/ 10 w 34"/>
                <a:gd name="T3" fmla="*/ 0 h 36"/>
                <a:gd name="T4" fmla="*/ 0 w 34"/>
                <a:gd name="T5" fmla="*/ 0 h 36"/>
                <a:gd name="T6" fmla="*/ 0 w 34"/>
                <a:gd name="T7" fmla="*/ 36 h 36"/>
                <a:gd name="T8" fmla="*/ 6 w 34"/>
                <a:gd name="T9" fmla="*/ 36 h 36"/>
                <a:gd name="T10" fmla="*/ 6 w 34"/>
                <a:gd name="T11" fmla="*/ 5 h 36"/>
                <a:gd name="T12" fmla="*/ 14 w 34"/>
                <a:gd name="T13" fmla="*/ 36 h 36"/>
                <a:gd name="T14" fmla="*/ 20 w 34"/>
                <a:gd name="T15" fmla="*/ 36 h 36"/>
                <a:gd name="T16" fmla="*/ 28 w 34"/>
                <a:gd name="T17" fmla="*/ 5 h 36"/>
                <a:gd name="T18" fmla="*/ 28 w 34"/>
                <a:gd name="T19" fmla="*/ 36 h 36"/>
                <a:gd name="T20" fmla="*/ 34 w 34"/>
                <a:gd name="T21" fmla="*/ 36 h 36"/>
                <a:gd name="T22" fmla="*/ 34 w 34"/>
                <a:gd name="T23" fmla="*/ 0 h 36"/>
                <a:gd name="T24" fmla="*/ 23 w 34"/>
                <a:gd name="T25" fmla="*/ 0 h 36"/>
                <a:gd name="T26" fmla="*/ 17 w 34"/>
                <a:gd name="T27" fmla="*/ 2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4" h="36">
                  <a:moveTo>
                    <a:pt x="17" y="26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3" y="36"/>
                    <a:pt x="6" y="36"/>
                    <a:pt x="6" y="36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4" y="36"/>
                    <a:pt x="16" y="36"/>
                    <a:pt x="20" y="36"/>
                  </a:cubicBezTo>
                  <a:cubicBezTo>
                    <a:pt x="20" y="36"/>
                    <a:pt x="28" y="5"/>
                    <a:pt x="28" y="5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3" y="0"/>
                    <a:pt x="23" y="0"/>
                    <a:pt x="23" y="0"/>
                  </a:cubicBezTo>
                  <a:lnTo>
                    <a:pt x="17" y="26"/>
                  </a:ln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Freeform 82"/>
            <p:cNvSpPr>
              <a:spLocks noEditPoints="1"/>
            </p:cNvSpPr>
            <p:nvPr/>
          </p:nvSpPr>
          <p:spPr bwMode="black">
            <a:xfrm>
              <a:off x="3093" y="2148"/>
              <a:ext cx="78" cy="85"/>
            </a:xfrm>
            <a:custGeom>
              <a:avLst/>
              <a:gdLst>
                <a:gd name="T0" fmla="*/ 26 w 78"/>
                <a:gd name="T1" fmla="*/ 50 h 85"/>
                <a:gd name="T2" fmla="*/ 38 w 78"/>
                <a:gd name="T3" fmla="*/ 14 h 85"/>
                <a:gd name="T4" fmla="*/ 38 w 78"/>
                <a:gd name="T5" fmla="*/ 14 h 85"/>
                <a:gd name="T6" fmla="*/ 50 w 78"/>
                <a:gd name="T7" fmla="*/ 50 h 85"/>
                <a:gd name="T8" fmla="*/ 26 w 78"/>
                <a:gd name="T9" fmla="*/ 50 h 85"/>
                <a:gd name="T10" fmla="*/ 29 w 78"/>
                <a:gd name="T11" fmla="*/ 0 h 85"/>
                <a:gd name="T12" fmla="*/ 0 w 78"/>
                <a:gd name="T13" fmla="*/ 85 h 85"/>
                <a:gd name="T14" fmla="*/ 14 w 78"/>
                <a:gd name="T15" fmla="*/ 85 h 85"/>
                <a:gd name="T16" fmla="*/ 21 w 78"/>
                <a:gd name="T17" fmla="*/ 62 h 85"/>
                <a:gd name="T18" fmla="*/ 55 w 78"/>
                <a:gd name="T19" fmla="*/ 62 h 85"/>
                <a:gd name="T20" fmla="*/ 62 w 78"/>
                <a:gd name="T21" fmla="*/ 85 h 85"/>
                <a:gd name="T22" fmla="*/ 78 w 78"/>
                <a:gd name="T23" fmla="*/ 85 h 85"/>
                <a:gd name="T24" fmla="*/ 47 w 78"/>
                <a:gd name="T25" fmla="*/ 0 h 85"/>
                <a:gd name="T26" fmla="*/ 29 w 78"/>
                <a:gd name="T2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8" h="85">
                  <a:moveTo>
                    <a:pt x="26" y="50"/>
                  </a:moveTo>
                  <a:lnTo>
                    <a:pt x="38" y="14"/>
                  </a:lnTo>
                  <a:lnTo>
                    <a:pt x="38" y="14"/>
                  </a:lnTo>
                  <a:lnTo>
                    <a:pt x="50" y="50"/>
                  </a:lnTo>
                  <a:lnTo>
                    <a:pt x="26" y="50"/>
                  </a:lnTo>
                  <a:close/>
                  <a:moveTo>
                    <a:pt x="29" y="0"/>
                  </a:moveTo>
                  <a:lnTo>
                    <a:pt x="0" y="85"/>
                  </a:lnTo>
                  <a:lnTo>
                    <a:pt x="14" y="85"/>
                  </a:lnTo>
                  <a:lnTo>
                    <a:pt x="21" y="62"/>
                  </a:lnTo>
                  <a:lnTo>
                    <a:pt x="55" y="62"/>
                  </a:lnTo>
                  <a:lnTo>
                    <a:pt x="62" y="85"/>
                  </a:lnTo>
                  <a:lnTo>
                    <a:pt x="78" y="85"/>
                  </a:lnTo>
                  <a:lnTo>
                    <a:pt x="47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Freeform 83"/>
            <p:cNvSpPr>
              <a:spLocks/>
            </p:cNvSpPr>
            <p:nvPr/>
          </p:nvSpPr>
          <p:spPr bwMode="black">
            <a:xfrm>
              <a:off x="3176" y="2148"/>
              <a:ext cx="68" cy="85"/>
            </a:xfrm>
            <a:custGeom>
              <a:avLst/>
              <a:gdLst>
                <a:gd name="T0" fmla="*/ 23 w 29"/>
                <a:gd name="T1" fmla="*/ 28 h 36"/>
                <a:gd name="T2" fmla="*/ 9 w 29"/>
                <a:gd name="T3" fmla="*/ 0 h 36"/>
                <a:gd name="T4" fmla="*/ 0 w 29"/>
                <a:gd name="T5" fmla="*/ 0 h 36"/>
                <a:gd name="T6" fmla="*/ 0 w 29"/>
                <a:gd name="T7" fmla="*/ 36 h 36"/>
                <a:gd name="T8" fmla="*/ 6 w 29"/>
                <a:gd name="T9" fmla="*/ 36 h 36"/>
                <a:gd name="T10" fmla="*/ 6 w 29"/>
                <a:gd name="T11" fmla="*/ 9 h 36"/>
                <a:gd name="T12" fmla="*/ 20 w 29"/>
                <a:gd name="T13" fmla="*/ 36 h 36"/>
                <a:gd name="T14" fmla="*/ 29 w 29"/>
                <a:gd name="T15" fmla="*/ 36 h 36"/>
                <a:gd name="T16" fmla="*/ 29 w 29"/>
                <a:gd name="T17" fmla="*/ 0 h 36"/>
                <a:gd name="T18" fmla="*/ 23 w 29"/>
                <a:gd name="T19" fmla="*/ 0 h 36"/>
                <a:gd name="T20" fmla="*/ 23 w 29"/>
                <a:gd name="T21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" h="36">
                  <a:moveTo>
                    <a:pt x="23" y="28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3" y="36"/>
                    <a:pt x="6" y="36"/>
                    <a:pt x="6" y="36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3" y="0"/>
                    <a:pt x="23" y="0"/>
                    <a:pt x="23" y="0"/>
                  </a:cubicBezTo>
                  <a:lnTo>
                    <a:pt x="23" y="28"/>
                  </a:ln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Freeform 84"/>
            <p:cNvSpPr>
              <a:spLocks/>
            </p:cNvSpPr>
            <p:nvPr/>
          </p:nvSpPr>
          <p:spPr bwMode="black">
            <a:xfrm>
              <a:off x="3459" y="2148"/>
              <a:ext cx="50" cy="85"/>
            </a:xfrm>
            <a:custGeom>
              <a:avLst/>
              <a:gdLst>
                <a:gd name="T0" fmla="*/ 21 w 21"/>
                <a:gd name="T1" fmla="*/ 31 h 36"/>
                <a:gd name="T2" fmla="*/ 6 w 21"/>
                <a:gd name="T3" fmla="*/ 31 h 36"/>
                <a:gd name="T4" fmla="*/ 6 w 21"/>
                <a:gd name="T5" fmla="*/ 21 h 36"/>
                <a:gd name="T6" fmla="*/ 17 w 21"/>
                <a:gd name="T7" fmla="*/ 21 h 36"/>
                <a:gd name="T8" fmla="*/ 17 w 21"/>
                <a:gd name="T9" fmla="*/ 15 h 36"/>
                <a:gd name="T10" fmla="*/ 6 w 21"/>
                <a:gd name="T11" fmla="*/ 15 h 36"/>
                <a:gd name="T12" fmla="*/ 6 w 21"/>
                <a:gd name="T13" fmla="*/ 5 h 36"/>
                <a:gd name="T14" fmla="*/ 20 w 21"/>
                <a:gd name="T15" fmla="*/ 5 h 36"/>
                <a:gd name="T16" fmla="*/ 20 w 21"/>
                <a:gd name="T17" fmla="*/ 0 h 36"/>
                <a:gd name="T18" fmla="*/ 0 w 21"/>
                <a:gd name="T19" fmla="*/ 0 h 36"/>
                <a:gd name="T20" fmla="*/ 0 w 21"/>
                <a:gd name="T21" fmla="*/ 36 h 36"/>
                <a:gd name="T22" fmla="*/ 21 w 21"/>
                <a:gd name="T23" fmla="*/ 36 h 36"/>
                <a:gd name="T24" fmla="*/ 21 w 21"/>
                <a:gd name="T25" fmla="*/ 3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36">
                  <a:moveTo>
                    <a:pt x="21" y="31"/>
                  </a:moveTo>
                  <a:cubicBezTo>
                    <a:pt x="6" y="31"/>
                    <a:pt x="6" y="31"/>
                    <a:pt x="6" y="3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8" y="5"/>
                    <a:pt x="20" y="5"/>
                    <a:pt x="20" y="5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6" y="0"/>
                    <a:pt x="0" y="0"/>
                    <a:pt x="0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21" y="36"/>
                    <a:pt x="21" y="36"/>
                    <a:pt x="21" y="36"/>
                  </a:cubicBezTo>
                  <a:lnTo>
                    <a:pt x="21" y="31"/>
                  </a:ln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Freeform 85"/>
            <p:cNvSpPr>
              <a:spLocks/>
            </p:cNvSpPr>
            <p:nvPr/>
          </p:nvSpPr>
          <p:spPr bwMode="black">
            <a:xfrm>
              <a:off x="3258" y="2148"/>
              <a:ext cx="194" cy="85"/>
            </a:xfrm>
            <a:custGeom>
              <a:avLst/>
              <a:gdLst>
                <a:gd name="T0" fmla="*/ 49 w 82"/>
                <a:gd name="T1" fmla="*/ 0 h 36"/>
                <a:gd name="T2" fmla="*/ 49 w 82"/>
                <a:gd name="T3" fmla="*/ 0 h 36"/>
                <a:gd name="T4" fmla="*/ 48 w 82"/>
                <a:gd name="T5" fmla="*/ 0 h 36"/>
                <a:gd name="T6" fmla="*/ 48 w 82"/>
                <a:gd name="T7" fmla="*/ 28 h 36"/>
                <a:gd name="T8" fmla="*/ 34 w 82"/>
                <a:gd name="T9" fmla="*/ 0 h 36"/>
                <a:gd name="T10" fmla="*/ 26 w 82"/>
                <a:gd name="T11" fmla="*/ 0 h 36"/>
                <a:gd name="T12" fmla="*/ 26 w 82"/>
                <a:gd name="T13" fmla="*/ 31 h 36"/>
                <a:gd name="T14" fmla="*/ 7 w 82"/>
                <a:gd name="T15" fmla="*/ 31 h 36"/>
                <a:gd name="T16" fmla="*/ 7 w 82"/>
                <a:gd name="T17" fmla="*/ 21 h 36"/>
                <a:gd name="T18" fmla="*/ 18 w 82"/>
                <a:gd name="T19" fmla="*/ 21 h 36"/>
                <a:gd name="T20" fmla="*/ 18 w 82"/>
                <a:gd name="T21" fmla="*/ 15 h 36"/>
                <a:gd name="T22" fmla="*/ 7 w 82"/>
                <a:gd name="T23" fmla="*/ 15 h 36"/>
                <a:gd name="T24" fmla="*/ 7 w 82"/>
                <a:gd name="T25" fmla="*/ 5 h 36"/>
                <a:gd name="T26" fmla="*/ 20 w 82"/>
                <a:gd name="T27" fmla="*/ 5 h 36"/>
                <a:gd name="T28" fmla="*/ 20 w 82"/>
                <a:gd name="T29" fmla="*/ 0 h 36"/>
                <a:gd name="T30" fmla="*/ 0 w 82"/>
                <a:gd name="T31" fmla="*/ 0 h 36"/>
                <a:gd name="T32" fmla="*/ 0 w 82"/>
                <a:gd name="T33" fmla="*/ 36 h 36"/>
                <a:gd name="T34" fmla="*/ 31 w 82"/>
                <a:gd name="T35" fmla="*/ 36 h 36"/>
                <a:gd name="T36" fmla="*/ 31 w 82"/>
                <a:gd name="T37" fmla="*/ 36 h 36"/>
                <a:gd name="T38" fmla="*/ 31 w 82"/>
                <a:gd name="T39" fmla="*/ 9 h 36"/>
                <a:gd name="T40" fmla="*/ 46 w 82"/>
                <a:gd name="T41" fmla="*/ 36 h 36"/>
                <a:gd name="T42" fmla="*/ 54 w 82"/>
                <a:gd name="T43" fmla="*/ 36 h 36"/>
                <a:gd name="T44" fmla="*/ 54 w 82"/>
                <a:gd name="T45" fmla="*/ 5 h 36"/>
                <a:gd name="T46" fmla="*/ 65 w 82"/>
                <a:gd name="T47" fmla="*/ 5 h 36"/>
                <a:gd name="T48" fmla="*/ 65 w 82"/>
                <a:gd name="T49" fmla="*/ 36 h 36"/>
                <a:gd name="T50" fmla="*/ 71 w 82"/>
                <a:gd name="T51" fmla="*/ 36 h 36"/>
                <a:gd name="T52" fmla="*/ 71 w 82"/>
                <a:gd name="T53" fmla="*/ 5 h 36"/>
                <a:gd name="T54" fmla="*/ 82 w 82"/>
                <a:gd name="T55" fmla="*/ 5 h 36"/>
                <a:gd name="T56" fmla="*/ 82 w 82"/>
                <a:gd name="T57" fmla="*/ 0 h 36"/>
                <a:gd name="T58" fmla="*/ 49 w 82"/>
                <a:gd name="T5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2" h="36">
                  <a:moveTo>
                    <a:pt x="49" y="0"/>
                  </a:moveTo>
                  <a:cubicBezTo>
                    <a:pt x="49" y="0"/>
                    <a:pt x="49" y="0"/>
                    <a:pt x="49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8" y="5"/>
                    <a:pt x="20" y="5"/>
                    <a:pt x="20" y="5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7" y="0"/>
                    <a:pt x="0" y="0"/>
                    <a:pt x="0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31" y="9"/>
                    <a:pt x="31" y="9"/>
                    <a:pt x="31" y="9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54" y="36"/>
                    <a:pt x="54" y="36"/>
                    <a:pt x="54" y="36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8" y="5"/>
                    <a:pt x="62" y="5"/>
                    <a:pt x="65" y="5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71" y="36"/>
                    <a:pt x="71" y="36"/>
                    <a:pt x="71" y="36"/>
                  </a:cubicBezTo>
                  <a:cubicBezTo>
                    <a:pt x="71" y="5"/>
                    <a:pt x="71" y="5"/>
                    <a:pt x="71" y="5"/>
                  </a:cubicBezTo>
                  <a:cubicBezTo>
                    <a:pt x="82" y="5"/>
                    <a:pt x="82" y="5"/>
                    <a:pt x="82" y="5"/>
                  </a:cubicBezTo>
                  <a:cubicBezTo>
                    <a:pt x="82" y="0"/>
                    <a:pt x="82" y="0"/>
                    <a:pt x="82" y="0"/>
                  </a:cubicBezTo>
                  <a:lnTo>
                    <a:pt x="49" y="0"/>
                  </a:ln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Freeform 86"/>
            <p:cNvSpPr>
              <a:spLocks noEditPoints="1"/>
            </p:cNvSpPr>
            <p:nvPr/>
          </p:nvSpPr>
          <p:spPr bwMode="black">
            <a:xfrm>
              <a:off x="2874" y="2148"/>
              <a:ext cx="120" cy="85"/>
            </a:xfrm>
            <a:custGeom>
              <a:avLst/>
              <a:gdLst>
                <a:gd name="T0" fmla="*/ 32 w 51"/>
                <a:gd name="T1" fmla="*/ 15 h 36"/>
                <a:gd name="T2" fmla="*/ 32 w 51"/>
                <a:gd name="T3" fmla="*/ 15 h 36"/>
                <a:gd name="T4" fmla="*/ 32 w 51"/>
                <a:gd name="T5" fmla="*/ 5 h 36"/>
                <a:gd name="T6" fmla="*/ 37 w 51"/>
                <a:gd name="T7" fmla="*/ 5 h 36"/>
                <a:gd name="T8" fmla="*/ 44 w 51"/>
                <a:gd name="T9" fmla="*/ 10 h 36"/>
                <a:gd name="T10" fmla="*/ 37 w 51"/>
                <a:gd name="T11" fmla="*/ 15 h 36"/>
                <a:gd name="T12" fmla="*/ 32 w 51"/>
                <a:gd name="T13" fmla="*/ 15 h 36"/>
                <a:gd name="T14" fmla="*/ 47 w 51"/>
                <a:gd name="T15" fmla="*/ 18 h 36"/>
                <a:gd name="T16" fmla="*/ 50 w 51"/>
                <a:gd name="T17" fmla="*/ 10 h 36"/>
                <a:gd name="T18" fmla="*/ 47 w 51"/>
                <a:gd name="T19" fmla="*/ 3 h 36"/>
                <a:gd name="T20" fmla="*/ 36 w 51"/>
                <a:gd name="T21" fmla="*/ 0 h 36"/>
                <a:gd name="T22" fmla="*/ 26 w 51"/>
                <a:gd name="T23" fmla="*/ 0 h 36"/>
                <a:gd name="T24" fmla="*/ 26 w 51"/>
                <a:gd name="T25" fmla="*/ 15 h 36"/>
                <a:gd name="T26" fmla="*/ 26 w 51"/>
                <a:gd name="T27" fmla="*/ 15 h 36"/>
                <a:gd name="T28" fmla="*/ 26 w 51"/>
                <a:gd name="T29" fmla="*/ 31 h 36"/>
                <a:gd name="T30" fmla="*/ 7 w 51"/>
                <a:gd name="T31" fmla="*/ 31 h 36"/>
                <a:gd name="T32" fmla="*/ 7 w 51"/>
                <a:gd name="T33" fmla="*/ 21 h 36"/>
                <a:gd name="T34" fmla="*/ 18 w 51"/>
                <a:gd name="T35" fmla="*/ 21 h 36"/>
                <a:gd name="T36" fmla="*/ 18 w 51"/>
                <a:gd name="T37" fmla="*/ 15 h 36"/>
                <a:gd name="T38" fmla="*/ 7 w 51"/>
                <a:gd name="T39" fmla="*/ 15 h 36"/>
                <a:gd name="T40" fmla="*/ 7 w 51"/>
                <a:gd name="T41" fmla="*/ 5 h 36"/>
                <a:gd name="T42" fmla="*/ 20 w 51"/>
                <a:gd name="T43" fmla="*/ 5 h 36"/>
                <a:gd name="T44" fmla="*/ 20 w 51"/>
                <a:gd name="T45" fmla="*/ 0 h 36"/>
                <a:gd name="T46" fmla="*/ 0 w 51"/>
                <a:gd name="T47" fmla="*/ 0 h 36"/>
                <a:gd name="T48" fmla="*/ 0 w 51"/>
                <a:gd name="T49" fmla="*/ 36 h 36"/>
                <a:gd name="T50" fmla="*/ 32 w 51"/>
                <a:gd name="T51" fmla="*/ 36 h 36"/>
                <a:gd name="T52" fmla="*/ 32 w 51"/>
                <a:gd name="T53" fmla="*/ 21 h 36"/>
                <a:gd name="T54" fmla="*/ 35 w 51"/>
                <a:gd name="T55" fmla="*/ 21 h 36"/>
                <a:gd name="T56" fmla="*/ 44 w 51"/>
                <a:gd name="T57" fmla="*/ 36 h 36"/>
                <a:gd name="T58" fmla="*/ 51 w 51"/>
                <a:gd name="T59" fmla="*/ 36 h 36"/>
                <a:gd name="T60" fmla="*/ 42 w 51"/>
                <a:gd name="T61" fmla="*/ 20 h 36"/>
                <a:gd name="T62" fmla="*/ 47 w 51"/>
                <a:gd name="T6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1" h="36">
                  <a:moveTo>
                    <a:pt x="32" y="15"/>
                  </a:moveTo>
                  <a:cubicBezTo>
                    <a:pt x="32" y="15"/>
                    <a:pt x="32" y="15"/>
                    <a:pt x="32" y="15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42" y="5"/>
                    <a:pt x="44" y="7"/>
                    <a:pt x="44" y="10"/>
                  </a:cubicBezTo>
                  <a:cubicBezTo>
                    <a:pt x="44" y="14"/>
                    <a:pt x="42" y="15"/>
                    <a:pt x="37" y="15"/>
                  </a:cubicBezTo>
                  <a:lnTo>
                    <a:pt x="32" y="15"/>
                  </a:lnTo>
                  <a:close/>
                  <a:moveTo>
                    <a:pt x="47" y="18"/>
                  </a:moveTo>
                  <a:cubicBezTo>
                    <a:pt x="49" y="16"/>
                    <a:pt x="50" y="14"/>
                    <a:pt x="50" y="10"/>
                  </a:cubicBezTo>
                  <a:cubicBezTo>
                    <a:pt x="50" y="7"/>
                    <a:pt x="49" y="4"/>
                    <a:pt x="47" y="3"/>
                  </a:cubicBezTo>
                  <a:cubicBezTo>
                    <a:pt x="44" y="1"/>
                    <a:pt x="41" y="0"/>
                    <a:pt x="3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8" y="5"/>
                    <a:pt x="20" y="5"/>
                    <a:pt x="20" y="5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7" y="0"/>
                    <a:pt x="0" y="0"/>
                    <a:pt x="0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38" y="25"/>
                    <a:pt x="44" y="36"/>
                    <a:pt x="44" y="36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42" y="20"/>
                    <a:pt x="42" y="20"/>
                    <a:pt x="42" y="20"/>
                  </a:cubicBezTo>
                  <a:cubicBezTo>
                    <a:pt x="44" y="20"/>
                    <a:pt x="45" y="19"/>
                    <a:pt x="47" y="18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Freeform 87"/>
            <p:cNvSpPr>
              <a:spLocks noEditPoints="1"/>
            </p:cNvSpPr>
            <p:nvPr/>
          </p:nvSpPr>
          <p:spPr bwMode="black">
            <a:xfrm>
              <a:off x="2642" y="2148"/>
              <a:ext cx="121" cy="85"/>
            </a:xfrm>
            <a:custGeom>
              <a:avLst/>
              <a:gdLst>
                <a:gd name="T0" fmla="*/ 32 w 51"/>
                <a:gd name="T1" fmla="*/ 15 h 36"/>
                <a:gd name="T2" fmla="*/ 32 w 51"/>
                <a:gd name="T3" fmla="*/ 15 h 36"/>
                <a:gd name="T4" fmla="*/ 32 w 51"/>
                <a:gd name="T5" fmla="*/ 5 h 36"/>
                <a:gd name="T6" fmla="*/ 37 w 51"/>
                <a:gd name="T7" fmla="*/ 5 h 36"/>
                <a:gd name="T8" fmla="*/ 43 w 51"/>
                <a:gd name="T9" fmla="*/ 10 h 36"/>
                <a:gd name="T10" fmla="*/ 37 w 51"/>
                <a:gd name="T11" fmla="*/ 15 h 36"/>
                <a:gd name="T12" fmla="*/ 32 w 51"/>
                <a:gd name="T13" fmla="*/ 15 h 36"/>
                <a:gd name="T14" fmla="*/ 46 w 51"/>
                <a:gd name="T15" fmla="*/ 18 h 36"/>
                <a:gd name="T16" fmla="*/ 50 w 51"/>
                <a:gd name="T17" fmla="*/ 10 h 36"/>
                <a:gd name="T18" fmla="*/ 46 w 51"/>
                <a:gd name="T19" fmla="*/ 3 h 36"/>
                <a:gd name="T20" fmla="*/ 36 w 51"/>
                <a:gd name="T21" fmla="*/ 0 h 36"/>
                <a:gd name="T22" fmla="*/ 25 w 51"/>
                <a:gd name="T23" fmla="*/ 0 h 36"/>
                <a:gd name="T24" fmla="*/ 25 w 51"/>
                <a:gd name="T25" fmla="*/ 15 h 36"/>
                <a:gd name="T26" fmla="*/ 25 w 51"/>
                <a:gd name="T27" fmla="*/ 15 h 36"/>
                <a:gd name="T28" fmla="*/ 25 w 51"/>
                <a:gd name="T29" fmla="*/ 31 h 36"/>
                <a:gd name="T30" fmla="*/ 6 w 51"/>
                <a:gd name="T31" fmla="*/ 31 h 36"/>
                <a:gd name="T32" fmla="*/ 6 w 51"/>
                <a:gd name="T33" fmla="*/ 21 h 36"/>
                <a:gd name="T34" fmla="*/ 17 w 51"/>
                <a:gd name="T35" fmla="*/ 21 h 36"/>
                <a:gd name="T36" fmla="*/ 17 w 51"/>
                <a:gd name="T37" fmla="*/ 15 h 36"/>
                <a:gd name="T38" fmla="*/ 6 w 51"/>
                <a:gd name="T39" fmla="*/ 15 h 36"/>
                <a:gd name="T40" fmla="*/ 6 w 51"/>
                <a:gd name="T41" fmla="*/ 5 h 36"/>
                <a:gd name="T42" fmla="*/ 20 w 51"/>
                <a:gd name="T43" fmla="*/ 5 h 36"/>
                <a:gd name="T44" fmla="*/ 20 w 51"/>
                <a:gd name="T45" fmla="*/ 0 h 36"/>
                <a:gd name="T46" fmla="*/ 0 w 51"/>
                <a:gd name="T47" fmla="*/ 0 h 36"/>
                <a:gd name="T48" fmla="*/ 0 w 51"/>
                <a:gd name="T49" fmla="*/ 36 h 36"/>
                <a:gd name="T50" fmla="*/ 32 w 51"/>
                <a:gd name="T51" fmla="*/ 36 h 36"/>
                <a:gd name="T52" fmla="*/ 32 w 51"/>
                <a:gd name="T53" fmla="*/ 21 h 36"/>
                <a:gd name="T54" fmla="*/ 35 w 51"/>
                <a:gd name="T55" fmla="*/ 21 h 36"/>
                <a:gd name="T56" fmla="*/ 44 w 51"/>
                <a:gd name="T57" fmla="*/ 36 h 36"/>
                <a:gd name="T58" fmla="*/ 51 w 51"/>
                <a:gd name="T59" fmla="*/ 36 h 36"/>
                <a:gd name="T60" fmla="*/ 41 w 51"/>
                <a:gd name="T61" fmla="*/ 20 h 36"/>
                <a:gd name="T62" fmla="*/ 46 w 51"/>
                <a:gd name="T6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1" h="36">
                  <a:moveTo>
                    <a:pt x="32" y="15"/>
                  </a:moveTo>
                  <a:cubicBezTo>
                    <a:pt x="32" y="15"/>
                    <a:pt x="32" y="15"/>
                    <a:pt x="32" y="15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42" y="5"/>
                    <a:pt x="43" y="7"/>
                    <a:pt x="43" y="10"/>
                  </a:cubicBezTo>
                  <a:cubicBezTo>
                    <a:pt x="43" y="14"/>
                    <a:pt x="42" y="15"/>
                    <a:pt x="37" y="15"/>
                  </a:cubicBezTo>
                  <a:lnTo>
                    <a:pt x="32" y="15"/>
                  </a:lnTo>
                  <a:close/>
                  <a:moveTo>
                    <a:pt x="46" y="18"/>
                  </a:moveTo>
                  <a:cubicBezTo>
                    <a:pt x="48" y="16"/>
                    <a:pt x="50" y="14"/>
                    <a:pt x="50" y="10"/>
                  </a:cubicBezTo>
                  <a:cubicBezTo>
                    <a:pt x="50" y="7"/>
                    <a:pt x="48" y="4"/>
                    <a:pt x="46" y="3"/>
                  </a:cubicBezTo>
                  <a:cubicBezTo>
                    <a:pt x="44" y="1"/>
                    <a:pt x="41" y="0"/>
                    <a:pt x="36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8" y="5"/>
                    <a:pt x="20" y="5"/>
                    <a:pt x="20" y="5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6" y="0"/>
                    <a:pt x="0" y="0"/>
                    <a:pt x="0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38" y="25"/>
                    <a:pt x="44" y="36"/>
                    <a:pt x="44" y="36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41" y="20"/>
                    <a:pt x="41" y="20"/>
                    <a:pt x="41" y="20"/>
                  </a:cubicBezTo>
                  <a:cubicBezTo>
                    <a:pt x="43" y="20"/>
                    <a:pt x="45" y="19"/>
                    <a:pt x="46" y="18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Freeform 88"/>
            <p:cNvSpPr>
              <a:spLocks noEditPoints="1"/>
            </p:cNvSpPr>
            <p:nvPr/>
          </p:nvSpPr>
          <p:spPr bwMode="black">
            <a:xfrm>
              <a:off x="2807" y="2148"/>
              <a:ext cx="59" cy="85"/>
            </a:xfrm>
            <a:custGeom>
              <a:avLst/>
              <a:gdLst>
                <a:gd name="T0" fmla="*/ 12 w 25"/>
                <a:gd name="T1" fmla="*/ 16 h 36"/>
                <a:gd name="T2" fmla="*/ 7 w 25"/>
                <a:gd name="T3" fmla="*/ 16 h 36"/>
                <a:gd name="T4" fmla="*/ 7 w 25"/>
                <a:gd name="T5" fmla="*/ 5 h 36"/>
                <a:gd name="T6" fmla="*/ 12 w 25"/>
                <a:gd name="T7" fmla="*/ 5 h 36"/>
                <a:gd name="T8" fmla="*/ 18 w 25"/>
                <a:gd name="T9" fmla="*/ 11 h 36"/>
                <a:gd name="T10" fmla="*/ 12 w 25"/>
                <a:gd name="T11" fmla="*/ 16 h 36"/>
                <a:gd name="T12" fmla="*/ 21 w 25"/>
                <a:gd name="T13" fmla="*/ 3 h 36"/>
                <a:gd name="T14" fmla="*/ 11 w 25"/>
                <a:gd name="T15" fmla="*/ 0 h 36"/>
                <a:gd name="T16" fmla="*/ 0 w 25"/>
                <a:gd name="T17" fmla="*/ 0 h 36"/>
                <a:gd name="T18" fmla="*/ 0 w 25"/>
                <a:gd name="T19" fmla="*/ 21 h 36"/>
                <a:gd name="T20" fmla="*/ 0 w 25"/>
                <a:gd name="T21" fmla="*/ 36 h 36"/>
                <a:gd name="T22" fmla="*/ 7 w 25"/>
                <a:gd name="T23" fmla="*/ 36 h 36"/>
                <a:gd name="T24" fmla="*/ 7 w 25"/>
                <a:gd name="T25" fmla="*/ 21 h 36"/>
                <a:gd name="T26" fmla="*/ 11 w 25"/>
                <a:gd name="T27" fmla="*/ 21 h 36"/>
                <a:gd name="T28" fmla="*/ 21 w 25"/>
                <a:gd name="T29" fmla="*/ 18 h 36"/>
                <a:gd name="T30" fmla="*/ 25 w 25"/>
                <a:gd name="T31" fmla="*/ 11 h 36"/>
                <a:gd name="T32" fmla="*/ 21 w 25"/>
                <a:gd name="T33" fmla="*/ 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" h="36">
                  <a:moveTo>
                    <a:pt x="12" y="16"/>
                  </a:moveTo>
                  <a:cubicBezTo>
                    <a:pt x="7" y="16"/>
                    <a:pt x="7" y="16"/>
                    <a:pt x="7" y="16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7" y="5"/>
                    <a:pt x="18" y="7"/>
                    <a:pt x="18" y="11"/>
                  </a:cubicBezTo>
                  <a:cubicBezTo>
                    <a:pt x="18" y="14"/>
                    <a:pt x="16" y="16"/>
                    <a:pt x="12" y="16"/>
                  </a:cubicBezTo>
                  <a:close/>
                  <a:moveTo>
                    <a:pt x="21" y="3"/>
                  </a:moveTo>
                  <a:cubicBezTo>
                    <a:pt x="19" y="1"/>
                    <a:pt x="16" y="0"/>
                    <a:pt x="1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6" y="21"/>
                    <a:pt x="19" y="20"/>
                    <a:pt x="21" y="18"/>
                  </a:cubicBezTo>
                  <a:cubicBezTo>
                    <a:pt x="23" y="17"/>
                    <a:pt x="25" y="14"/>
                    <a:pt x="25" y="11"/>
                  </a:cubicBezTo>
                  <a:cubicBezTo>
                    <a:pt x="25" y="7"/>
                    <a:pt x="23" y="4"/>
                    <a:pt x="21" y="3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Freeform 89"/>
            <p:cNvSpPr>
              <a:spLocks/>
            </p:cNvSpPr>
            <p:nvPr/>
          </p:nvSpPr>
          <p:spPr bwMode="black">
            <a:xfrm>
              <a:off x="2578" y="2146"/>
              <a:ext cx="55" cy="87"/>
            </a:xfrm>
            <a:custGeom>
              <a:avLst/>
              <a:gdLst>
                <a:gd name="T0" fmla="*/ 14 w 23"/>
                <a:gd name="T1" fmla="*/ 16 h 37"/>
                <a:gd name="T2" fmla="*/ 6 w 23"/>
                <a:gd name="T3" fmla="*/ 10 h 37"/>
                <a:gd name="T4" fmla="*/ 13 w 23"/>
                <a:gd name="T5" fmla="*/ 5 h 37"/>
                <a:gd name="T6" fmla="*/ 21 w 23"/>
                <a:gd name="T7" fmla="*/ 7 h 37"/>
                <a:gd name="T8" fmla="*/ 21 w 23"/>
                <a:gd name="T9" fmla="*/ 2 h 37"/>
                <a:gd name="T10" fmla="*/ 13 w 23"/>
                <a:gd name="T11" fmla="*/ 0 h 37"/>
                <a:gd name="T12" fmla="*/ 0 w 23"/>
                <a:gd name="T13" fmla="*/ 11 h 37"/>
                <a:gd name="T14" fmla="*/ 10 w 23"/>
                <a:gd name="T15" fmla="*/ 21 h 37"/>
                <a:gd name="T16" fmla="*/ 17 w 23"/>
                <a:gd name="T17" fmla="*/ 27 h 37"/>
                <a:gd name="T18" fmla="*/ 10 w 23"/>
                <a:gd name="T19" fmla="*/ 32 h 37"/>
                <a:gd name="T20" fmla="*/ 0 w 23"/>
                <a:gd name="T21" fmla="*/ 30 h 37"/>
                <a:gd name="T22" fmla="*/ 0 w 23"/>
                <a:gd name="T23" fmla="*/ 35 h 37"/>
                <a:gd name="T24" fmla="*/ 9 w 23"/>
                <a:gd name="T25" fmla="*/ 37 h 37"/>
                <a:gd name="T26" fmla="*/ 23 w 23"/>
                <a:gd name="T27" fmla="*/ 27 h 37"/>
                <a:gd name="T28" fmla="*/ 14 w 23"/>
                <a:gd name="T29" fmla="*/ 1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" h="37">
                  <a:moveTo>
                    <a:pt x="14" y="16"/>
                  </a:moveTo>
                  <a:cubicBezTo>
                    <a:pt x="9" y="14"/>
                    <a:pt x="6" y="13"/>
                    <a:pt x="6" y="10"/>
                  </a:cubicBezTo>
                  <a:cubicBezTo>
                    <a:pt x="6" y="8"/>
                    <a:pt x="9" y="5"/>
                    <a:pt x="13" y="5"/>
                  </a:cubicBezTo>
                  <a:cubicBezTo>
                    <a:pt x="16" y="5"/>
                    <a:pt x="19" y="6"/>
                    <a:pt x="21" y="7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19" y="1"/>
                    <a:pt x="16" y="0"/>
                    <a:pt x="13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6"/>
                    <a:pt x="4" y="19"/>
                    <a:pt x="10" y="21"/>
                  </a:cubicBezTo>
                  <a:cubicBezTo>
                    <a:pt x="15" y="23"/>
                    <a:pt x="17" y="24"/>
                    <a:pt x="17" y="27"/>
                  </a:cubicBezTo>
                  <a:cubicBezTo>
                    <a:pt x="17" y="30"/>
                    <a:pt x="14" y="32"/>
                    <a:pt x="10" y="32"/>
                  </a:cubicBezTo>
                  <a:cubicBezTo>
                    <a:pt x="6" y="32"/>
                    <a:pt x="2" y="31"/>
                    <a:pt x="0" y="3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2" y="37"/>
                    <a:pt x="6" y="37"/>
                    <a:pt x="9" y="37"/>
                  </a:cubicBezTo>
                  <a:cubicBezTo>
                    <a:pt x="19" y="37"/>
                    <a:pt x="23" y="32"/>
                    <a:pt x="23" y="27"/>
                  </a:cubicBezTo>
                  <a:cubicBezTo>
                    <a:pt x="23" y="21"/>
                    <a:pt x="20" y="18"/>
                    <a:pt x="14" y="16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Freeform 90"/>
            <p:cNvSpPr>
              <a:spLocks noEditPoints="1"/>
            </p:cNvSpPr>
            <p:nvPr/>
          </p:nvSpPr>
          <p:spPr bwMode="black">
            <a:xfrm>
              <a:off x="3518" y="2200"/>
              <a:ext cx="36" cy="36"/>
            </a:xfrm>
            <a:custGeom>
              <a:avLst/>
              <a:gdLst>
                <a:gd name="T0" fmla="*/ 6 w 15"/>
                <a:gd name="T1" fmla="*/ 7 h 15"/>
                <a:gd name="T2" fmla="*/ 6 w 15"/>
                <a:gd name="T3" fmla="*/ 5 h 15"/>
                <a:gd name="T4" fmla="*/ 8 w 15"/>
                <a:gd name="T5" fmla="*/ 5 h 15"/>
                <a:gd name="T6" fmla="*/ 10 w 15"/>
                <a:gd name="T7" fmla="*/ 6 h 15"/>
                <a:gd name="T8" fmla="*/ 8 w 15"/>
                <a:gd name="T9" fmla="*/ 7 h 15"/>
                <a:gd name="T10" fmla="*/ 6 w 15"/>
                <a:gd name="T11" fmla="*/ 7 h 15"/>
                <a:gd name="T12" fmla="*/ 6 w 15"/>
                <a:gd name="T13" fmla="*/ 8 h 15"/>
                <a:gd name="T14" fmla="*/ 8 w 15"/>
                <a:gd name="T15" fmla="*/ 8 h 15"/>
                <a:gd name="T16" fmla="*/ 10 w 15"/>
                <a:gd name="T17" fmla="*/ 12 h 15"/>
                <a:gd name="T18" fmla="*/ 11 w 15"/>
                <a:gd name="T19" fmla="*/ 12 h 15"/>
                <a:gd name="T20" fmla="*/ 9 w 15"/>
                <a:gd name="T21" fmla="*/ 8 h 15"/>
                <a:gd name="T22" fmla="*/ 11 w 15"/>
                <a:gd name="T23" fmla="*/ 6 h 15"/>
                <a:gd name="T24" fmla="*/ 8 w 15"/>
                <a:gd name="T25" fmla="*/ 4 h 15"/>
                <a:gd name="T26" fmla="*/ 5 w 15"/>
                <a:gd name="T27" fmla="*/ 4 h 15"/>
                <a:gd name="T28" fmla="*/ 5 w 15"/>
                <a:gd name="T29" fmla="*/ 12 h 15"/>
                <a:gd name="T30" fmla="*/ 6 w 15"/>
                <a:gd name="T31" fmla="*/ 12 h 15"/>
                <a:gd name="T32" fmla="*/ 6 w 15"/>
                <a:gd name="T33" fmla="*/ 8 h 15"/>
                <a:gd name="T34" fmla="*/ 8 w 15"/>
                <a:gd name="T35" fmla="*/ 15 h 15"/>
                <a:gd name="T36" fmla="*/ 15 w 15"/>
                <a:gd name="T37" fmla="*/ 8 h 15"/>
                <a:gd name="T38" fmla="*/ 8 w 15"/>
                <a:gd name="T39" fmla="*/ 0 h 15"/>
                <a:gd name="T40" fmla="*/ 0 w 15"/>
                <a:gd name="T41" fmla="*/ 8 h 15"/>
                <a:gd name="T42" fmla="*/ 8 w 15"/>
                <a:gd name="T43" fmla="*/ 15 h 15"/>
                <a:gd name="T44" fmla="*/ 2 w 15"/>
                <a:gd name="T45" fmla="*/ 8 h 15"/>
                <a:gd name="T46" fmla="*/ 8 w 15"/>
                <a:gd name="T47" fmla="*/ 2 h 15"/>
                <a:gd name="T48" fmla="*/ 14 w 15"/>
                <a:gd name="T49" fmla="*/ 8 h 15"/>
                <a:gd name="T50" fmla="*/ 8 w 15"/>
                <a:gd name="T51" fmla="*/ 14 h 15"/>
                <a:gd name="T52" fmla="*/ 2 w 15"/>
                <a:gd name="T53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" h="15">
                  <a:moveTo>
                    <a:pt x="6" y="7"/>
                  </a:moveTo>
                  <a:cubicBezTo>
                    <a:pt x="6" y="5"/>
                    <a:pt x="6" y="5"/>
                    <a:pt x="6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5"/>
                    <a:pt x="10" y="5"/>
                    <a:pt x="10" y="6"/>
                  </a:cubicBezTo>
                  <a:cubicBezTo>
                    <a:pt x="10" y="7"/>
                    <a:pt x="9" y="7"/>
                    <a:pt x="8" y="7"/>
                  </a:cubicBezTo>
                  <a:lnTo>
                    <a:pt x="6" y="7"/>
                  </a:lnTo>
                  <a:close/>
                  <a:moveTo>
                    <a:pt x="6" y="8"/>
                  </a:moveTo>
                  <a:cubicBezTo>
                    <a:pt x="8" y="8"/>
                    <a:pt x="8" y="8"/>
                    <a:pt x="8" y="8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10" y="8"/>
                    <a:pt x="11" y="7"/>
                    <a:pt x="11" y="6"/>
                  </a:cubicBezTo>
                  <a:cubicBezTo>
                    <a:pt x="11" y="4"/>
                    <a:pt x="10" y="4"/>
                    <a:pt x="8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6" y="12"/>
                    <a:pt x="6" y="12"/>
                    <a:pt x="6" y="12"/>
                  </a:cubicBezTo>
                  <a:lnTo>
                    <a:pt x="6" y="8"/>
                  </a:lnTo>
                  <a:close/>
                  <a:moveTo>
                    <a:pt x="8" y="15"/>
                  </a:moveTo>
                  <a:cubicBezTo>
                    <a:pt x="12" y="15"/>
                    <a:pt x="15" y="12"/>
                    <a:pt x="15" y="8"/>
                  </a:cubicBezTo>
                  <a:cubicBezTo>
                    <a:pt x="15" y="4"/>
                    <a:pt x="12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2"/>
                    <a:pt x="4" y="15"/>
                    <a:pt x="8" y="15"/>
                  </a:cubicBezTo>
                  <a:close/>
                  <a:moveTo>
                    <a:pt x="2" y="8"/>
                  </a:moveTo>
                  <a:cubicBezTo>
                    <a:pt x="2" y="4"/>
                    <a:pt x="4" y="2"/>
                    <a:pt x="8" y="2"/>
                  </a:cubicBezTo>
                  <a:cubicBezTo>
                    <a:pt x="11" y="2"/>
                    <a:pt x="14" y="4"/>
                    <a:pt x="14" y="8"/>
                  </a:cubicBezTo>
                  <a:cubicBezTo>
                    <a:pt x="14" y="11"/>
                    <a:pt x="11" y="14"/>
                    <a:pt x="8" y="14"/>
                  </a:cubicBezTo>
                  <a:cubicBezTo>
                    <a:pt x="4" y="14"/>
                    <a:pt x="2" y="11"/>
                    <a:pt x="2" y="8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16286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51" r:id="rId4"/>
    <p:sldLayoutId id="2147483660" r:id="rId5"/>
    <p:sldLayoutId id="2147483652" r:id="rId6"/>
    <p:sldLayoutId id="2147483653" r:id="rId7"/>
    <p:sldLayoutId id="2147483662" r:id="rId8"/>
    <p:sldLayoutId id="2147483664" r:id="rId9"/>
    <p:sldLayoutId id="2147483665" r:id="rId10"/>
    <p:sldLayoutId id="2147483666" r:id="rId11"/>
    <p:sldLayoutId id="2147483654" r:id="rId12"/>
    <p:sldLayoutId id="2147483667" r:id="rId13"/>
    <p:sldLayoutId id="2147483661" r:id="rId14"/>
    <p:sldLayoutId id="2147483655" r:id="rId15"/>
    <p:sldLayoutId id="2147483656" r:id="rId16"/>
    <p:sldLayoutId id="2147483657" r:id="rId17"/>
    <p:sldLayoutId id="2147483658" r:id="rId18"/>
    <p:sldLayoutId id="2147483659" r:id="rId19"/>
    <p:sldLayoutId id="2147483668" r:id="rId20"/>
  </p:sldLayoutIdLst>
  <p:transition>
    <p:wipe/>
  </p:transition>
  <p:txStyles>
    <p:titleStyle>
      <a:lvl1pPr algn="l" defTabSz="457200" rtl="0" eaLnBrk="1" latinLnBrk="0" hangingPunct="1">
        <a:spcBef>
          <a:spcPct val="0"/>
        </a:spcBef>
        <a:buNone/>
        <a:defRPr sz="3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457200" rtl="0" eaLnBrk="1" latinLnBrk="0" hangingPunct="1">
        <a:lnSpc>
          <a:spcPct val="95000"/>
        </a:lnSpc>
        <a:spcBef>
          <a:spcPts val="1008"/>
        </a:spcBef>
        <a:buClr>
          <a:schemeClr val="accent1"/>
        </a:buClr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3464" algn="l" defTabSz="457200" rtl="0" eaLnBrk="1" latinLnBrk="0" hangingPunct="1">
        <a:lnSpc>
          <a:spcPct val="95000"/>
        </a:lnSpc>
        <a:spcBef>
          <a:spcPts val="840"/>
        </a:spcBef>
        <a:buClr>
          <a:schemeClr val="accent1"/>
        </a:buClr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2625" indent="-223838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17575" indent="-2349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41413" indent="-223838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7"/>
          <p:cNvPicPr>
            <a:picLocks noGrp="1" noChangeAspect="1" noChangeArrowheads="1"/>
          </p:cNvPicPr>
          <p:nvPr>
            <p:ph type="pic" sz="quarter" idx="18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5218" y="75364"/>
            <a:ext cx="7438782" cy="3240003"/>
          </a:xfrm>
          <a:ln>
            <a:noFill/>
          </a:ln>
        </p:spPr>
      </p:pic>
      <p:sp>
        <p:nvSpPr>
          <p:cNvPr id="15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0" y="3518451"/>
            <a:ext cx="9074426" cy="747367"/>
          </a:xfr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2200" b="0" i="1" dirty="0"/>
              <a:t>Inclusivity in Clinical Research:  Discretionary, Helpful or Obligatory</a:t>
            </a:r>
            <a:br>
              <a:rPr lang="en-US" sz="2200" b="0" i="1" dirty="0"/>
            </a:br>
            <a:r>
              <a:rPr lang="en-US" sz="2200" b="0" i="1" dirty="0"/>
              <a:t>for Health Systems, Clinicians and Patient Care?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6"/>
          </p:nvPr>
        </p:nvSpPr>
        <p:spPr>
          <a:xfrm>
            <a:off x="232230" y="4564655"/>
            <a:ext cx="8636000" cy="984436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August 28, 2023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Brian S. Mittman, PhD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600" dirty="0" err="1"/>
              <a:t>Dept</a:t>
            </a:r>
            <a:r>
              <a:rPr lang="en-US" sz="1600" dirty="0"/>
              <a:t> of Research and Evaluation, Kaiser Permanente Southern California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Clinical and Translational Science Institute, University of California at Los Angeles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Suzanne </a:t>
            </a:r>
            <a:r>
              <a:rPr lang="en-US" sz="1600" dirty="0" err="1"/>
              <a:t>Dworak</a:t>
            </a:r>
            <a:r>
              <a:rPr lang="en-US" sz="1600" dirty="0"/>
              <a:t>-Peck School of Social Work, University of Southern California</a:t>
            </a:r>
          </a:p>
        </p:txBody>
      </p:sp>
      <p:pic>
        <p:nvPicPr>
          <p:cNvPr id="9" name="Picture 5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96"/>
          <a:stretch/>
        </p:blipFill>
        <p:spPr>
          <a:xfrm flipH="1">
            <a:off x="0" y="75362"/>
            <a:ext cx="1717852" cy="3240003"/>
          </a:xfrm>
          <a:prstGeom prst="rect">
            <a:avLst/>
          </a:prstGeom>
          <a:ln>
            <a:noFill/>
          </a:ln>
        </p:spPr>
      </p:pic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325944" y="505095"/>
            <a:ext cx="2432624" cy="993291"/>
          </a:xfrm>
        </p:spPr>
        <p:txBody>
          <a:bodyPr/>
          <a:lstStyle/>
          <a:p>
            <a:r>
              <a:rPr lang="en-US" sz="1600" b="0" cap="none" dirty="0">
                <a:latin typeface="Avenir LT Std 65 Medium" pitchFamily="34" charset="0"/>
              </a:rPr>
              <a:t>Kaiser Permanente</a:t>
            </a:r>
            <a:endParaRPr lang="en-US" sz="1600" b="0" dirty="0">
              <a:latin typeface="Avenir LT Std 65 Medium" pitchFamily="34" charset="0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latin typeface="Avenir LT Std 65 Medium" pitchFamily="34" charset="0"/>
              </a:rPr>
              <a:t>Research </a:t>
            </a:r>
            <a:endParaRPr lang="en-US" dirty="0">
              <a:latin typeface="Avenir LT Std 65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869051"/>
      </p:ext>
    </p:extLst>
  </p:cSld>
  <p:clrMapOvr>
    <a:masterClrMapping/>
  </p:clrMapOvr>
  <p:transition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599" y="244512"/>
            <a:ext cx="8570452" cy="808038"/>
          </a:xfrm>
        </p:spPr>
        <p:txBody>
          <a:bodyPr>
            <a:noAutofit/>
          </a:bodyPr>
          <a:lstStyle/>
          <a:p>
            <a:pPr algn="ctr"/>
            <a:r>
              <a:rPr lang="en-US" sz="2800" b="0" dirty="0"/>
              <a:t>Generation 1 research to guide policy decisions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gray">
          <a:xfrm>
            <a:off x="499580" y="2165612"/>
            <a:ext cx="8039100" cy="3970440"/>
          </a:xfrm>
          <a:prstGeom prst="rect">
            <a:avLst/>
          </a:prstGeom>
          <a:solidFill>
            <a:srgbClr val="AAB198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gray">
          <a:xfrm>
            <a:off x="485775" y="1390650"/>
            <a:ext cx="8039100" cy="7889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pPr marL="463550" indent="-463550">
              <a:lnSpc>
                <a:spcPct val="95000"/>
              </a:lnSpc>
              <a:spcBef>
                <a:spcPct val="110000"/>
              </a:spcBef>
              <a:buFontTx/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gray">
          <a:xfrm>
            <a:off x="586154" y="2184045"/>
            <a:ext cx="5566167" cy="3070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34950" lvl="1" indent="-234950">
              <a:spcBef>
                <a:spcPts val="900"/>
              </a:spcBef>
              <a:buFont typeface="Wingdings" panose="05000000000000000000" pitchFamily="2" charset="2"/>
              <a:buChar char="§"/>
            </a:pPr>
            <a:endParaRPr lang="en-US" sz="1900" dirty="0"/>
          </a:p>
          <a:p>
            <a:pPr marL="234950" lvl="1" indent="-23495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1900" dirty="0"/>
              <a:t>For many drugs and vaccines (and other robust interventions), the answer is “Yes, for many/most patients” -- leading to approval</a:t>
            </a:r>
          </a:p>
          <a:p>
            <a:pPr marL="234950" lvl="1" indent="-23495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1900" dirty="0"/>
              <a:t>For other interventions, the answer is</a:t>
            </a:r>
            <a:br>
              <a:rPr lang="en-US" sz="1900" dirty="0"/>
            </a:br>
            <a:r>
              <a:rPr lang="en-US" sz="1900" dirty="0"/>
              <a:t>“Yes, often enough” – leading to approval</a:t>
            </a:r>
          </a:p>
          <a:p>
            <a:pPr marL="234950" lvl="1" indent="-23495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1900" dirty="0"/>
              <a:t>If the answer is “rarely” or “yes but with</a:t>
            </a:r>
            <a:br>
              <a:rPr lang="en-US" sz="1900" dirty="0"/>
            </a:br>
            <a:r>
              <a:rPr lang="en-US" sz="1900" dirty="0"/>
              <a:t>considerable risks and harms” the</a:t>
            </a:r>
            <a:br>
              <a:rPr lang="en-US" sz="1900" dirty="0"/>
            </a:br>
            <a:r>
              <a:rPr lang="en-US" sz="1900" dirty="0"/>
              <a:t>conclusion is to deny approval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6B242D-2047-F97C-7A4E-5515CD356755}"/>
              </a:ext>
            </a:extLst>
          </p:cNvPr>
          <p:cNvSpPr txBox="1"/>
          <p:nvPr/>
        </p:nvSpPr>
        <p:spPr>
          <a:xfrm>
            <a:off x="409160" y="1570382"/>
            <a:ext cx="824576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i="1" dirty="0">
                <a:solidFill>
                  <a:srgbClr val="FFFF00"/>
                </a:solidFill>
              </a:rPr>
              <a:t>Does it work under ideal conditions?  Is it “effective”?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9BBC3EC-34E6-26C9-65D2-6FC2E8FD5E99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800022" y="2856333"/>
            <a:ext cx="1704975" cy="329374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11727478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74" y="195270"/>
            <a:ext cx="8570452" cy="808038"/>
          </a:xfrm>
        </p:spPr>
        <p:txBody>
          <a:bodyPr>
            <a:noAutofit/>
          </a:bodyPr>
          <a:lstStyle/>
          <a:p>
            <a:pPr algn="ctr"/>
            <a:r>
              <a:rPr lang="en-US" sz="2800" b="0" dirty="0"/>
              <a:t>Generation 2 research to guide patient decisions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gray">
          <a:xfrm>
            <a:off x="489072" y="2179636"/>
            <a:ext cx="8039100" cy="4111833"/>
          </a:xfrm>
          <a:prstGeom prst="rect">
            <a:avLst/>
          </a:prstGeom>
          <a:solidFill>
            <a:srgbClr val="AAB198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gray">
          <a:xfrm>
            <a:off x="485775" y="1390650"/>
            <a:ext cx="8039100" cy="7889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pPr marL="463550" indent="-463550">
              <a:lnSpc>
                <a:spcPct val="95000"/>
              </a:lnSpc>
              <a:spcBef>
                <a:spcPct val="110000"/>
              </a:spcBef>
              <a:buFontTx/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gray">
          <a:xfrm>
            <a:off x="586155" y="2184045"/>
            <a:ext cx="7915274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34950" lvl="1" indent="-23495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dirty="0"/>
              <a:t>Some drugs, vaccines and other simple interventions are robustly effective across multiple settings, groups of patients, etc.</a:t>
            </a:r>
          </a:p>
          <a:p>
            <a:pPr marL="234950" lvl="1" indent="-23495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dirty="0"/>
              <a:t>Others are effective “on average” or under idealized conditions</a:t>
            </a:r>
          </a:p>
          <a:p>
            <a:pPr marL="234950" lvl="1" indent="-23495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dirty="0"/>
              <a:t>A clinician treating an individual patient—and the patient—need </a:t>
            </a:r>
            <a:br>
              <a:rPr lang="en-US" dirty="0"/>
            </a:br>
            <a:r>
              <a:rPr lang="en-US" u="sng" dirty="0"/>
              <a:t>patient</a:t>
            </a:r>
            <a:r>
              <a:rPr lang="en-US" dirty="0"/>
              <a:t>-specific evidence valid</a:t>
            </a:r>
            <a:br>
              <a:rPr lang="en-US" dirty="0"/>
            </a:br>
            <a:r>
              <a:rPr lang="en-US" dirty="0"/>
              <a:t>under </a:t>
            </a:r>
            <a:r>
              <a:rPr lang="en-US" u="sng" dirty="0"/>
              <a:t>real-world</a:t>
            </a:r>
            <a:r>
              <a:rPr lang="en-US" dirty="0"/>
              <a:t> conditions</a:t>
            </a:r>
          </a:p>
          <a:p>
            <a:pPr marL="234950" lvl="1" indent="-23495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dirty="0"/>
              <a:t>Research guiding FDA/EMA </a:t>
            </a:r>
            <a:br>
              <a:rPr lang="en-US" dirty="0"/>
            </a:br>
            <a:r>
              <a:rPr lang="en-US" dirty="0"/>
              <a:t>decisions is insufficient for clinical</a:t>
            </a:r>
            <a:br>
              <a:rPr lang="en-US" dirty="0"/>
            </a:br>
            <a:r>
              <a:rPr lang="en-US" dirty="0"/>
              <a:t>practice (evidence-based medicine)</a:t>
            </a:r>
          </a:p>
          <a:p>
            <a:pPr marL="234950" lvl="1" indent="-23495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dirty="0"/>
              <a:t>Generation 2 research guides</a:t>
            </a:r>
            <a:br>
              <a:rPr lang="en-US" dirty="0"/>
            </a:br>
            <a:r>
              <a:rPr lang="en-US" dirty="0"/>
              <a:t>clinical practice decisions</a:t>
            </a:r>
          </a:p>
        </p:txBody>
      </p:sp>
      <p:pic>
        <p:nvPicPr>
          <p:cNvPr id="1026" name="Picture 2" descr="Yes No Maybe Signpost Showing Voting Decision Or Evaluatio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517" y="3744374"/>
            <a:ext cx="3204307" cy="2403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8836CC8-0A17-D0F9-56AB-D4D75449346E}"/>
              </a:ext>
            </a:extLst>
          </p:cNvPr>
          <p:cNvSpPr txBox="1"/>
          <p:nvPr/>
        </p:nvSpPr>
        <p:spPr>
          <a:xfrm>
            <a:off x="785192" y="1570382"/>
            <a:ext cx="76133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>
                <a:solidFill>
                  <a:srgbClr val="FFFF00"/>
                </a:solidFill>
              </a:rPr>
              <a:t>Should I prescribe it?  Is it effective for this patient?</a:t>
            </a:r>
          </a:p>
        </p:txBody>
      </p:sp>
    </p:spTree>
    <p:extLst>
      <p:ext uri="{BB962C8B-B14F-4D97-AF65-F5344CB8AC3E}">
        <p14:creationId xmlns:p14="http://schemas.microsoft.com/office/powerpoint/2010/main" val="545546287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5148"/>
            <a:ext cx="9144000" cy="808038"/>
          </a:xfrm>
        </p:spPr>
        <p:txBody>
          <a:bodyPr>
            <a:noAutofit/>
          </a:bodyPr>
          <a:lstStyle/>
          <a:p>
            <a:pPr algn="ctr"/>
            <a:r>
              <a:rPr lang="en-US" sz="2800" b="0" dirty="0"/>
              <a:t>Generation 3 research to guide management decisions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gray">
          <a:xfrm>
            <a:off x="489072" y="2179636"/>
            <a:ext cx="8039100" cy="4111833"/>
          </a:xfrm>
          <a:prstGeom prst="rect">
            <a:avLst/>
          </a:prstGeom>
          <a:solidFill>
            <a:srgbClr val="AAB198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gray">
          <a:xfrm>
            <a:off x="485775" y="1390650"/>
            <a:ext cx="8039100" cy="7889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pPr marL="463550" indent="-463550">
              <a:lnSpc>
                <a:spcPct val="95000"/>
              </a:lnSpc>
              <a:spcBef>
                <a:spcPct val="110000"/>
              </a:spcBef>
              <a:buFontTx/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gray">
          <a:xfrm>
            <a:off x="586155" y="2343069"/>
            <a:ext cx="7915274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34950" lvl="1" indent="-23495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For some </a:t>
            </a:r>
            <a:r>
              <a:rPr lang="en-US" sz="2000" i="1" dirty="0"/>
              <a:t>robust</a:t>
            </a:r>
            <a:r>
              <a:rPr lang="en-US" sz="2000" dirty="0"/>
              <a:t> complex health interventions (e.g., selected health promotion programs, healthcare delivery innovations) the answer is “Yes, usually”</a:t>
            </a:r>
          </a:p>
          <a:p>
            <a:pPr marL="234950" lvl="1" indent="-23495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For </a:t>
            </a:r>
            <a:r>
              <a:rPr lang="en-US" sz="2000" i="1" dirty="0"/>
              <a:t>most</a:t>
            </a:r>
            <a:r>
              <a:rPr lang="en-US" sz="2000" dirty="0"/>
              <a:t> complex health </a:t>
            </a:r>
            <a:br>
              <a:rPr lang="en-US" sz="2000" dirty="0"/>
            </a:br>
            <a:r>
              <a:rPr lang="en-US" sz="2000" dirty="0"/>
              <a:t>interventions, the answer is</a:t>
            </a:r>
            <a:br>
              <a:rPr lang="en-US" sz="2000" dirty="0"/>
            </a:br>
            <a:r>
              <a:rPr lang="en-US" sz="2000" dirty="0"/>
              <a:t>“sometimes…it depends”</a:t>
            </a:r>
          </a:p>
          <a:p>
            <a:pPr marL="234950" lvl="1" indent="-23495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“It depends” on intervention/context</a:t>
            </a:r>
            <a:br>
              <a:rPr lang="en-US" sz="2000" dirty="0"/>
            </a:br>
            <a:r>
              <a:rPr lang="en-US" sz="2000" dirty="0"/>
              <a:t>fit, contextual influences, intervention</a:t>
            </a:r>
            <a:br>
              <a:rPr lang="en-US" sz="2000" dirty="0"/>
            </a:br>
            <a:r>
              <a:rPr lang="en-US" sz="2000" dirty="0"/>
              <a:t>adaptation/tailoring</a:t>
            </a:r>
          </a:p>
          <a:p>
            <a:pPr marL="234950" lvl="1" indent="-23495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CHI cost and burden are very high</a:t>
            </a:r>
          </a:p>
          <a:p>
            <a:pPr marL="234950" lvl="1" indent="-234950">
              <a:spcBef>
                <a:spcPts val="900"/>
              </a:spcBef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  <p:pic>
        <p:nvPicPr>
          <p:cNvPr id="1026" name="Picture 2" descr="Yes No Maybe Signpost Showing Voting Decision Or Evaluatio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517" y="3575411"/>
            <a:ext cx="3204307" cy="2403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8836CC8-0A17-D0F9-56AB-D4D75449346E}"/>
              </a:ext>
            </a:extLst>
          </p:cNvPr>
          <p:cNvSpPr txBox="1"/>
          <p:nvPr/>
        </p:nvSpPr>
        <p:spPr>
          <a:xfrm>
            <a:off x="559412" y="1570382"/>
            <a:ext cx="79420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>
                <a:solidFill>
                  <a:srgbClr val="FFFF00"/>
                </a:solidFill>
              </a:rPr>
              <a:t>Is this program effective?  Will it work in my organization?</a:t>
            </a:r>
          </a:p>
        </p:txBody>
      </p:sp>
    </p:spTree>
    <p:extLst>
      <p:ext uri="{BB962C8B-B14F-4D97-AF65-F5344CB8AC3E}">
        <p14:creationId xmlns:p14="http://schemas.microsoft.com/office/powerpoint/2010/main" val="2646375639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DDD0E-4961-40B7-A72E-DC096F967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868" y="467140"/>
            <a:ext cx="8458200" cy="654859"/>
          </a:xfrm>
        </p:spPr>
        <p:txBody>
          <a:bodyPr>
            <a:normAutofit/>
          </a:bodyPr>
          <a:lstStyle/>
          <a:p>
            <a:pPr algn="ctr"/>
            <a:r>
              <a:rPr lang="en-US" sz="3000" b="0" dirty="0"/>
              <a:t>Presentation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60A58-4ABE-4913-88A3-32560405C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862" y="1877184"/>
            <a:ext cx="7991060" cy="3103632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7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Introduction:  background and presentation goals</a:t>
            </a:r>
          </a:p>
          <a:p>
            <a:pPr marL="457200" indent="-457200">
              <a:lnSpc>
                <a:spcPct val="107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Generation 1 vs. 2 (vs. 3) research</a:t>
            </a:r>
          </a:p>
          <a:p>
            <a:pPr marL="457200" marR="0" lvl="0" indent="-45720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/>
              <a:t>Goals and required features of Generation 2 research (including inclusivity)</a:t>
            </a:r>
          </a:p>
          <a:p>
            <a:pPr marL="457200" marR="0" lvl="0" indent="-45720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Practical recommendations to achieve inclusivity</a:t>
            </a:r>
          </a:p>
          <a:p>
            <a:pPr marL="457200" marR="0" lvl="0" indent="-45720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Additional actions to maximize value of Generation 2 research</a:t>
            </a:r>
          </a:p>
        </p:txBody>
      </p:sp>
    </p:spTree>
    <p:extLst>
      <p:ext uri="{BB962C8B-B14F-4D97-AF65-F5344CB8AC3E}">
        <p14:creationId xmlns:p14="http://schemas.microsoft.com/office/powerpoint/2010/main" val="2652790240"/>
      </p:ext>
    </p:extLst>
  </p:cSld>
  <p:clrMapOvr>
    <a:masterClrMapping/>
  </p:clrMapOvr>
  <p:transition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74" y="195270"/>
            <a:ext cx="8570452" cy="808038"/>
          </a:xfrm>
        </p:spPr>
        <p:txBody>
          <a:bodyPr>
            <a:noAutofit/>
          </a:bodyPr>
          <a:lstStyle/>
          <a:p>
            <a:pPr algn="ctr"/>
            <a:r>
              <a:rPr lang="en-US" sz="2800" b="0" dirty="0"/>
              <a:t>Generation 2 research to guide patient decisions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gray">
          <a:xfrm>
            <a:off x="489072" y="2179636"/>
            <a:ext cx="8039100" cy="4111833"/>
          </a:xfrm>
          <a:prstGeom prst="rect">
            <a:avLst/>
          </a:prstGeom>
          <a:solidFill>
            <a:srgbClr val="AAB198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gray">
          <a:xfrm>
            <a:off x="485775" y="1390650"/>
            <a:ext cx="8039100" cy="7889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pPr marL="463550" indent="-463550">
              <a:lnSpc>
                <a:spcPct val="95000"/>
              </a:lnSpc>
              <a:spcBef>
                <a:spcPct val="110000"/>
              </a:spcBef>
              <a:buFontTx/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gray">
          <a:xfrm>
            <a:off x="586155" y="2144289"/>
            <a:ext cx="7915274" cy="3462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34950" lvl="1" indent="-2349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900" dirty="0"/>
              <a:t>Generation 2 research is pragmatic, studies patient-centered outcomes in routine (“real world”) conditions, addresses heterogeneity (</a:t>
            </a:r>
            <a:r>
              <a:rPr lang="en-US" sz="1900" i="1" dirty="0"/>
              <a:t>will it work for me?</a:t>
            </a:r>
            <a:r>
              <a:rPr lang="en-US" sz="1900" dirty="0"/>
              <a:t>)</a:t>
            </a:r>
          </a:p>
          <a:p>
            <a:pPr marL="234950" lvl="1" indent="-2349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900" dirty="0"/>
              <a:t>Generation 2 research requires continuous patient and stakeholder engagement to identify research</a:t>
            </a:r>
            <a:br>
              <a:rPr lang="en-US" sz="1900" dirty="0"/>
            </a:br>
            <a:r>
              <a:rPr lang="en-US" sz="1900" dirty="0"/>
              <a:t>questions and patient-centered</a:t>
            </a:r>
            <a:br>
              <a:rPr lang="en-US" sz="1900" dirty="0"/>
            </a:br>
            <a:r>
              <a:rPr lang="en-US" sz="1900" dirty="0"/>
              <a:t>outcomes, in study conduct and</a:t>
            </a:r>
            <a:br>
              <a:rPr lang="en-US" sz="1900" dirty="0"/>
            </a:br>
            <a:r>
              <a:rPr lang="en-US" sz="1900" dirty="0"/>
              <a:t>analysis, in dissemination, etc.</a:t>
            </a:r>
          </a:p>
          <a:p>
            <a:pPr marL="234950" lvl="1" indent="-2349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900" dirty="0"/>
              <a:t>Generation 2 research is</a:t>
            </a:r>
            <a:br>
              <a:rPr lang="en-US" sz="1900" dirty="0"/>
            </a:br>
            <a:r>
              <a:rPr lang="en-US" sz="1900" dirty="0"/>
              <a:t>effectiveness- (vs. efficacy-) oriented, </a:t>
            </a:r>
            <a:br>
              <a:rPr lang="en-US" sz="1900" dirty="0"/>
            </a:br>
            <a:r>
              <a:rPr lang="en-US" sz="1900" dirty="0"/>
              <a:t>guided by PRECIS-2 and related tools</a:t>
            </a:r>
          </a:p>
        </p:txBody>
      </p:sp>
      <p:pic>
        <p:nvPicPr>
          <p:cNvPr id="1026" name="Picture 2" descr="Yes No Maybe Signpost Showing Voting Decision Or Evaluatio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517" y="3575411"/>
            <a:ext cx="3204307" cy="2403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8836CC8-0A17-D0F9-56AB-D4D75449346E}"/>
              </a:ext>
            </a:extLst>
          </p:cNvPr>
          <p:cNvSpPr txBox="1"/>
          <p:nvPr/>
        </p:nvSpPr>
        <p:spPr>
          <a:xfrm>
            <a:off x="785192" y="1570382"/>
            <a:ext cx="76133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>
                <a:solidFill>
                  <a:srgbClr val="FFFF00"/>
                </a:solidFill>
              </a:rPr>
              <a:t>Should I prescribe it?  Is it effective for this patient?</a:t>
            </a:r>
          </a:p>
        </p:txBody>
      </p:sp>
    </p:spTree>
    <p:extLst>
      <p:ext uri="{BB962C8B-B14F-4D97-AF65-F5344CB8AC3E}">
        <p14:creationId xmlns:p14="http://schemas.microsoft.com/office/powerpoint/2010/main" val="1466906054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DDD0E-4961-40B7-A72E-DC096F967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868" y="496957"/>
            <a:ext cx="8458200" cy="65485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000" b="0" dirty="0"/>
              <a:t>Research to guide precision (personalized) medicine: the case of complex health interventions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60A58-4ABE-4913-88A3-32560405C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862" y="1986513"/>
            <a:ext cx="7991060" cy="3103632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sz="2000" b="0" i="1" dirty="0"/>
              <a:t>Was the program effective in a previous setting or system?</a:t>
            </a:r>
            <a:br>
              <a:rPr lang="en-US" sz="2000" i="1" u="sng" dirty="0">
                <a:solidFill>
                  <a:srgbClr val="FF0000"/>
                </a:solidFill>
              </a:rPr>
            </a:br>
            <a:r>
              <a:rPr lang="en-US" sz="2000" b="0" i="1" dirty="0"/>
              <a:t>vs.</a:t>
            </a:r>
            <a:br>
              <a:rPr lang="en-US" sz="2000" b="0" i="1" dirty="0"/>
            </a:br>
            <a:r>
              <a:rPr lang="en-US" sz="2000" i="1" dirty="0"/>
              <a:t>Is the program effective in my setting?</a:t>
            </a:r>
          </a:p>
          <a:p>
            <a:pPr marL="0" indent="0" algn="ctr">
              <a:lnSpc>
                <a:spcPct val="110000"/>
              </a:lnSpc>
              <a:buNone/>
            </a:pPr>
            <a:endParaRPr lang="en-US" sz="2000" b="0" i="1" dirty="0"/>
          </a:p>
          <a:p>
            <a:pPr marL="576263" indent="-347663">
              <a:lnSpc>
                <a:spcPct val="110000"/>
              </a:lnSpc>
              <a:buSzPct val="140000"/>
              <a:buFont typeface="Arial" panose="020B0604020202020204" pitchFamily="34" charset="0"/>
              <a:buChar char="•"/>
            </a:pPr>
            <a:r>
              <a:rPr lang="en-US" sz="2000" dirty="0"/>
              <a:t>Was the program effective in settings similar to mine?</a:t>
            </a:r>
          </a:p>
          <a:p>
            <a:pPr marL="576263" indent="-347663">
              <a:lnSpc>
                <a:spcPct val="110000"/>
              </a:lnSpc>
              <a:buSzPct val="140000"/>
              <a:buFont typeface="Arial" panose="020B0604020202020204" pitchFamily="34" charset="0"/>
              <a:buChar char="•"/>
            </a:pPr>
            <a:r>
              <a:rPr lang="en-US" sz="2000" dirty="0"/>
              <a:t>How can I modify the program (and/or my setting)</a:t>
            </a:r>
            <a:br>
              <a:rPr lang="en-US" sz="2000" dirty="0"/>
            </a:br>
            <a:r>
              <a:rPr lang="en-US" sz="2000" dirty="0"/>
              <a:t>to enhance effectiveness?</a:t>
            </a:r>
          </a:p>
          <a:p>
            <a:pPr marL="576263" indent="-347663">
              <a:lnSpc>
                <a:spcPct val="110000"/>
              </a:lnSpc>
              <a:buSzPct val="140000"/>
              <a:buFont typeface="Arial" panose="020B0604020202020204" pitchFamily="34" charset="0"/>
              <a:buChar char="•"/>
            </a:pPr>
            <a:r>
              <a:rPr lang="en-US" sz="2000" b="0" i="1" dirty="0"/>
              <a:t>Inclusivity is critical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956609"/>
      </p:ext>
    </p:extLst>
  </p:cSld>
  <p:clrMapOvr>
    <a:masterClrMapping/>
  </p:clrMapOvr>
  <p:transition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DDD0E-4961-40B7-A72E-DC096F967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868" y="467140"/>
            <a:ext cx="8458200" cy="654859"/>
          </a:xfrm>
        </p:spPr>
        <p:txBody>
          <a:bodyPr>
            <a:normAutofit/>
          </a:bodyPr>
          <a:lstStyle/>
          <a:p>
            <a:pPr algn="ctr"/>
            <a:r>
              <a:rPr lang="en-US" sz="3000" b="0" dirty="0"/>
              <a:t>Presentation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60A58-4ABE-4913-88A3-32560405C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862" y="1877184"/>
            <a:ext cx="7991060" cy="3103632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7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Introduction:  background and presentation goals</a:t>
            </a:r>
          </a:p>
          <a:p>
            <a:pPr marL="457200" indent="-457200">
              <a:lnSpc>
                <a:spcPct val="107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Generation 1 vs. 2 (vs. 3) research</a:t>
            </a:r>
          </a:p>
          <a:p>
            <a:pPr marL="457200" marR="0" lvl="0" indent="-45720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Goals and required features of Generation 2 research (including inclusivity)</a:t>
            </a:r>
          </a:p>
          <a:p>
            <a:pPr marL="457200" marR="0" lvl="0" indent="-45720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/>
              <a:t>Practical recommendations to achieve inclusivity</a:t>
            </a:r>
          </a:p>
          <a:p>
            <a:pPr marL="457200" marR="0" lvl="0" indent="-45720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Additional actions to maximize value of Generation 2 research</a:t>
            </a:r>
          </a:p>
        </p:txBody>
      </p:sp>
    </p:spTree>
    <p:extLst>
      <p:ext uri="{BB962C8B-B14F-4D97-AF65-F5344CB8AC3E}">
        <p14:creationId xmlns:p14="http://schemas.microsoft.com/office/powerpoint/2010/main" val="4060918517"/>
      </p:ext>
    </p:extLst>
  </p:cSld>
  <p:clrMapOvr>
    <a:masterClrMapping/>
  </p:clrMapOvr>
  <p:transition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EBA007-412D-FA31-2F39-423B38F802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5923" y="1808919"/>
            <a:ext cx="7633251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Researchers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offer knowledge of theory, prior empirical research, analytic skills, grant-seeking skills, publication and reportin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</a:rPr>
              <a:t>g skills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Patients, clients, consumers 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offer insights into lived experience, values, preferences and priorities, abilities, constraints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Health professionals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offer insights into care/service delivery realities (constraints, goals, preferences, abilities)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External stakeholders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</a:rPr>
              <a:t> possess knowledge regarding external factors (and strategies to influence them)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en-US" sz="22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5115754-C893-2F48-1E26-9CA23DB97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69" y="735537"/>
            <a:ext cx="8895522" cy="509431"/>
          </a:xfrm>
        </p:spPr>
        <p:txBody>
          <a:bodyPr anchor="b">
            <a:noAutofit/>
          </a:bodyPr>
          <a:lstStyle/>
          <a:p>
            <a:pPr algn="ctr">
              <a:tabLst>
                <a:tab pos="1033463" algn="l"/>
              </a:tabLst>
            </a:pPr>
            <a:r>
              <a:rPr lang="en-US" sz="2700" b="0" dirty="0"/>
              <a:t>Inclusivity and engagement in intervention design</a:t>
            </a:r>
            <a:br>
              <a:rPr lang="en-US" sz="2700" b="0" dirty="0"/>
            </a:br>
            <a:r>
              <a:rPr lang="en-US" sz="2700" b="0" dirty="0"/>
              <a:t>and evaluation (</a:t>
            </a:r>
            <a:r>
              <a:rPr lang="en-US" sz="2700" b="0" i="1" dirty="0"/>
              <a:t>beyond sampling</a:t>
            </a:r>
            <a:r>
              <a:rPr lang="en-US" sz="2700" b="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69037334"/>
      </p:ext>
    </p:extLst>
  </p:cSld>
  <p:clrMapOvr>
    <a:masterClrMapping/>
  </p:clrMapOvr>
  <p:transition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DDD0E-4961-40B7-A72E-DC096F967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66572"/>
            <a:ext cx="8229600" cy="509431"/>
          </a:xfrm>
        </p:spPr>
        <p:txBody>
          <a:bodyPr anchor="b">
            <a:noAutofit/>
          </a:bodyPr>
          <a:lstStyle/>
          <a:p>
            <a:pPr algn="ctr">
              <a:tabLst>
                <a:tab pos="1033463" algn="l"/>
              </a:tabLst>
            </a:pPr>
            <a:r>
              <a:rPr lang="en-US" sz="2600" b="0" dirty="0"/>
              <a:t>Inclusivity and engagement in research: </a:t>
            </a:r>
            <a:r>
              <a:rPr lang="en-US" sz="2600" b="0" i="1" dirty="0"/>
              <a:t>embedded research</a:t>
            </a:r>
            <a:r>
              <a:rPr lang="en-US" sz="2600" b="0" dirty="0"/>
              <a:t> and healthcare delivery interventions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60A58-4ABE-4913-88A3-32560405CB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5860" y="1241268"/>
            <a:ext cx="7881731" cy="352951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/>
              <a:t>A research center or program located within a health system that aims to simultaneously: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000" dirty="0"/>
              <a:t>improve health system performance and patient outcomes, </a:t>
            </a:r>
            <a:r>
              <a:rPr lang="en-US" sz="2000" i="1" u="sng" dirty="0"/>
              <a:t>and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000" dirty="0"/>
              <a:t>generate useful scientific knowledge</a:t>
            </a:r>
          </a:p>
        </p:txBody>
      </p:sp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E365D465-FE78-4B70-B262-34045843DD9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261" y="3466270"/>
            <a:ext cx="3826566" cy="2152444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21699E0-EF3C-441E-AE60-602F0818D628}"/>
              </a:ext>
            </a:extLst>
          </p:cNvPr>
          <p:cNvSpPr txBox="1">
            <a:spLocks/>
          </p:cNvSpPr>
          <p:nvPr/>
        </p:nvSpPr>
        <p:spPr>
          <a:xfrm>
            <a:off x="675860" y="3128341"/>
            <a:ext cx="4055165" cy="30935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3464" indent="-283464" algn="l" defTabSz="457200" rtl="0" eaLnBrk="1" latinLnBrk="0" hangingPunct="1">
              <a:lnSpc>
                <a:spcPct val="95000"/>
              </a:lnSpc>
              <a:spcBef>
                <a:spcPts val="1008"/>
              </a:spcBef>
              <a:buClr>
                <a:schemeClr val="accent1"/>
              </a:buClr>
              <a:buFont typeface="Wingdings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3464" algn="l" defTabSz="457200" rtl="0" eaLnBrk="1" latinLnBrk="0" hangingPunct="1">
              <a:lnSpc>
                <a:spcPct val="95000"/>
              </a:lnSpc>
              <a:spcBef>
                <a:spcPts val="840"/>
              </a:spcBef>
              <a:buClr>
                <a:schemeClr val="accent1"/>
              </a:buClr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2625" indent="-223838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7575" indent="-2349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1413" indent="-223838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000" dirty="0"/>
              <a:t>ER implies (requires) full partnership and collaboration (vs. </a:t>
            </a:r>
            <a:r>
              <a:rPr lang="en-US" sz="2000" i="1" dirty="0"/>
              <a:t>intermittent input and involvement</a:t>
            </a:r>
            <a:r>
              <a:rPr lang="en-US" sz="2000" dirty="0"/>
              <a:t>)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ER encompasses patient/public engagement, engaged scholarship, partnership research, CBPR, participatory action research</a:t>
            </a:r>
          </a:p>
        </p:txBody>
      </p:sp>
    </p:spTree>
    <p:extLst>
      <p:ext uri="{BB962C8B-B14F-4D97-AF65-F5344CB8AC3E}">
        <p14:creationId xmlns:p14="http://schemas.microsoft.com/office/powerpoint/2010/main" val="1009030381"/>
      </p:ext>
    </p:extLst>
  </p:cSld>
  <p:clrMapOvr>
    <a:masterClrMapping/>
  </p:clrMapOvr>
  <p:transition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DDD0E-4961-40B7-A72E-DC096F967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868" y="467140"/>
            <a:ext cx="8458200" cy="654859"/>
          </a:xfrm>
        </p:spPr>
        <p:txBody>
          <a:bodyPr>
            <a:normAutofit/>
          </a:bodyPr>
          <a:lstStyle/>
          <a:p>
            <a:pPr algn="ctr"/>
            <a:r>
              <a:rPr lang="en-US" sz="3000" b="0" dirty="0"/>
              <a:t>Presentation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60A58-4ABE-4913-88A3-32560405C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862" y="1877184"/>
            <a:ext cx="7991060" cy="3103632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7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Introduction:  background and presentation goals</a:t>
            </a:r>
          </a:p>
          <a:p>
            <a:pPr marL="457200" indent="-457200">
              <a:lnSpc>
                <a:spcPct val="107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Generation 1 vs. 2 (vs. 3) research</a:t>
            </a:r>
          </a:p>
          <a:p>
            <a:pPr marL="457200" marR="0" lvl="0" indent="-45720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Goals and required features of Generation 2 research (including inclusivity)</a:t>
            </a:r>
          </a:p>
          <a:p>
            <a:pPr marL="457200" marR="0" lvl="0" indent="-45720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Practical recommendations to achieve inclusivity</a:t>
            </a:r>
          </a:p>
          <a:p>
            <a:pPr marL="457200" marR="0" lvl="0" indent="-45720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/>
              <a:t>Additional actions to maximize value of Generation 2 research</a:t>
            </a:r>
          </a:p>
        </p:txBody>
      </p:sp>
    </p:spTree>
    <p:extLst>
      <p:ext uri="{BB962C8B-B14F-4D97-AF65-F5344CB8AC3E}">
        <p14:creationId xmlns:p14="http://schemas.microsoft.com/office/powerpoint/2010/main" val="669778787"/>
      </p:ext>
    </p:extLst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DDD0E-4961-40B7-A72E-DC096F967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868" y="467140"/>
            <a:ext cx="8458200" cy="654859"/>
          </a:xfrm>
        </p:spPr>
        <p:txBody>
          <a:bodyPr>
            <a:normAutofit/>
          </a:bodyPr>
          <a:lstStyle/>
          <a:p>
            <a:pPr algn="ctr"/>
            <a:r>
              <a:rPr lang="en-US" sz="3000" b="0" dirty="0"/>
              <a:t>Presentation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60A58-4ABE-4913-88A3-32560405C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862" y="1877184"/>
            <a:ext cx="7991060" cy="3103632"/>
          </a:xfrm>
        </p:spPr>
        <p:txBody>
          <a:bodyPr>
            <a:normAutofit/>
          </a:bodyPr>
          <a:lstStyle/>
          <a:p>
            <a:pPr marL="457200" marR="0" lvl="0" indent="-45720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/>
              <a:t>Introduction:  background and presentation goals</a:t>
            </a:r>
          </a:p>
          <a:p>
            <a:pPr marL="457200" marR="0" lvl="0" indent="-45720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/>
              <a:t>Generation 1 vs. 2 (vs. 3) research</a:t>
            </a:r>
          </a:p>
          <a:p>
            <a:pPr marL="457200" marR="0" lvl="0" indent="-45720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/>
              <a:t>Goals and required features of Generation 2 research (including inclusivity)</a:t>
            </a:r>
          </a:p>
          <a:p>
            <a:pPr marL="457200" marR="0" lvl="0" indent="-45720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/>
              <a:t>Practical recommendations to achieve inclusivity</a:t>
            </a:r>
          </a:p>
          <a:p>
            <a:pPr marL="457200" marR="0" lvl="0" indent="-45720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/>
              <a:t>Additional actions to maximize value of Generation 2 research</a:t>
            </a:r>
          </a:p>
        </p:txBody>
      </p:sp>
    </p:spTree>
    <p:extLst>
      <p:ext uri="{BB962C8B-B14F-4D97-AF65-F5344CB8AC3E}">
        <p14:creationId xmlns:p14="http://schemas.microsoft.com/office/powerpoint/2010/main" val="882666544"/>
      </p:ext>
    </p:extLst>
  </p:cSld>
  <p:clrMapOvr>
    <a:masterClrMapping/>
  </p:clrMapOvr>
  <p:transition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6B9FE-B920-4F6B-91BF-B906F3475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859" y="435355"/>
            <a:ext cx="8368943" cy="717584"/>
          </a:xfrm>
        </p:spPr>
        <p:txBody>
          <a:bodyPr>
            <a:normAutofit/>
          </a:bodyPr>
          <a:lstStyle/>
          <a:p>
            <a:pPr algn="ctr"/>
            <a:r>
              <a:rPr lang="en-US" sz="3000" b="0" dirty="0"/>
              <a:t>Engagement and dissemination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DF029-7733-326A-5B14-B70267A9B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816" y="1568647"/>
            <a:ext cx="7609027" cy="4106595"/>
          </a:xfrm>
        </p:spPr>
        <p:txBody>
          <a:bodyPr vert="horz" lIns="51435" tIns="25718" rIns="51435" bIns="25718" rtlCol="0" anchor="t">
            <a:noAutofit/>
          </a:bodyPr>
          <a:lstStyle/>
          <a:p>
            <a:r>
              <a:rPr lang="en-US" sz="2000" dirty="0">
                <a:latin typeface="+mj-lt"/>
                <a:cs typeface="Arial"/>
              </a:rPr>
              <a:t>Patients and clinician/staff collaboration in (a) intervention development and delivery and in (b) evaluation design</a:t>
            </a:r>
            <a:br>
              <a:rPr lang="en-US" sz="2000" dirty="0">
                <a:latin typeface="+mj-lt"/>
                <a:cs typeface="Arial"/>
              </a:rPr>
            </a:br>
            <a:r>
              <a:rPr lang="en-US" sz="2000" dirty="0">
                <a:latin typeface="+mj-lt"/>
                <a:cs typeface="Arial"/>
              </a:rPr>
              <a:t>and conduct should be extended to engagement in</a:t>
            </a:r>
            <a:br>
              <a:rPr lang="en-US" sz="2000" dirty="0">
                <a:latin typeface="+mj-lt"/>
                <a:cs typeface="Arial"/>
              </a:rPr>
            </a:br>
            <a:r>
              <a:rPr lang="en-US" sz="2000" dirty="0">
                <a:latin typeface="+mj-lt"/>
                <a:cs typeface="Arial"/>
              </a:rPr>
              <a:t>(c) reporting and dissemination</a:t>
            </a:r>
          </a:p>
          <a:p>
            <a:r>
              <a:rPr lang="en-US" sz="2000" dirty="0">
                <a:latin typeface="+mj-lt"/>
                <a:cs typeface="Arial"/>
              </a:rPr>
              <a:t>Engagement in intervention development and delivery minimizes “not invented here” and facilitates acceptance</a:t>
            </a:r>
          </a:p>
          <a:p>
            <a:r>
              <a:rPr lang="en-US" sz="2000" dirty="0">
                <a:latin typeface="+mj-lt"/>
                <a:cs typeface="Arial"/>
              </a:rPr>
              <a:t>Engagement in research reporting and dissemination provides a “trusted voice” or messenger</a:t>
            </a:r>
          </a:p>
          <a:p>
            <a:r>
              <a:rPr lang="en-US" sz="2000" dirty="0">
                <a:latin typeface="+mj-lt"/>
                <a:cs typeface="Arial"/>
              </a:rPr>
              <a:t>Two-level stakeholder engagement:  National Advisory Board (real-time, intensive engagement), Stakeholder Engagement Panel (asynchronous, virtual engagement through periodic webinar/email updates and on-line survey-based feedback)</a:t>
            </a:r>
          </a:p>
          <a:p>
            <a:endParaRPr lang="en-US" sz="2000" i="1" dirty="0"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4463561"/>
      </p:ext>
    </p:extLst>
  </p:cSld>
  <p:clrMapOvr>
    <a:masterClrMapping/>
  </p:clrMapOvr>
  <p:transition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33ADC-F6AA-4306-BE40-43D933830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0" dirty="0"/>
              <a:t>Robust reporting and dissemination:</a:t>
            </a:r>
            <a:br>
              <a:rPr lang="en-US" sz="2800" b="0" dirty="0"/>
            </a:br>
            <a:r>
              <a:rPr lang="en-US" sz="2800" b="0" dirty="0"/>
              <a:t>Return of research results to participants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846BB-F5CC-49FF-87AD-3CE3F0EAE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213" y="1998906"/>
            <a:ext cx="8505318" cy="378401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200" dirty="0"/>
              <a:t>Returning research results (individual and/or aggregate </a:t>
            </a:r>
            <a:r>
              <a:rPr lang="en-US" sz="2200" i="1" dirty="0"/>
              <a:t>plain language summaries</a:t>
            </a:r>
            <a:r>
              <a:rPr lang="en-US" sz="2200" dirty="0"/>
              <a:t>) to study participants is increasingly recognized as:</a:t>
            </a:r>
          </a:p>
          <a:p>
            <a:pPr marL="854869" lvl="1" indent="-511969">
              <a:lnSpc>
                <a:spcPct val="107000"/>
              </a:lnSpc>
              <a:spcBef>
                <a:spcPts val="1350"/>
              </a:spcBef>
              <a:buFont typeface="+mj-lt"/>
              <a:buAutoNum type="arabicPeriod"/>
            </a:pPr>
            <a:r>
              <a:rPr lang="en-US" sz="2200" dirty="0">
                <a:ea typeface="Calibri" panose="020F0502020204030204" pitchFamily="34" charset="0"/>
              </a:rPr>
              <a:t>An ethical imperative:  respect, justice, reciprocity</a:t>
            </a:r>
          </a:p>
          <a:p>
            <a:pPr marL="854869" lvl="1" indent="-511969">
              <a:lnSpc>
                <a:spcPct val="107000"/>
              </a:lnSpc>
              <a:spcBef>
                <a:spcPts val="450"/>
              </a:spcBef>
              <a:buFont typeface="+mj-lt"/>
              <a:buAutoNum type="arabicPeriod"/>
            </a:pPr>
            <a:r>
              <a:rPr lang="en-US" sz="2200" dirty="0">
                <a:ea typeface="Calibri" panose="020F0502020204030204" pitchFamily="34" charset="0"/>
              </a:rPr>
              <a:t>Beneficial for research:  enhancing recruitment,  retention, data validity</a:t>
            </a:r>
          </a:p>
          <a:p>
            <a:pPr marL="854869" lvl="1" indent="-511969">
              <a:lnSpc>
                <a:spcPct val="107000"/>
              </a:lnSpc>
              <a:spcBef>
                <a:spcPts val="450"/>
              </a:spcBef>
              <a:buFont typeface="+mj-lt"/>
              <a:buAutoNum type="arabicPeriod"/>
            </a:pPr>
            <a:r>
              <a:rPr lang="en-US" sz="2200" dirty="0">
                <a:ea typeface="Calibri" panose="020F0502020204030204" pitchFamily="34" charset="0"/>
              </a:rPr>
              <a:t>Beneficial for policy and practice:  facilitating consumer acceptance and adoption of study findings</a:t>
            </a:r>
          </a:p>
          <a:p>
            <a:pPr marL="854869" lvl="1" indent="-511969">
              <a:lnSpc>
                <a:spcPct val="107000"/>
              </a:lnSpc>
              <a:spcBef>
                <a:spcPts val="450"/>
              </a:spcBef>
              <a:buFont typeface="+mj-lt"/>
              <a:buAutoNum type="arabicPeriod"/>
            </a:pPr>
            <a:endParaRPr lang="en-US" sz="2200" dirty="0">
              <a:ea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450"/>
              </a:spcBef>
              <a:buNone/>
            </a:pPr>
            <a:r>
              <a:rPr lang="en-US" sz="2200" i="1" dirty="0"/>
              <a:t>Universal return of research results should </a:t>
            </a:r>
            <a:r>
              <a:rPr lang="en-US" sz="2200" dirty="0"/>
              <a:t>be adopted as standard policy and practice across all domains of health research</a:t>
            </a:r>
          </a:p>
        </p:txBody>
      </p:sp>
    </p:spTree>
    <p:extLst>
      <p:ext uri="{BB962C8B-B14F-4D97-AF65-F5344CB8AC3E}">
        <p14:creationId xmlns:p14="http://schemas.microsoft.com/office/powerpoint/2010/main" val="2463626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0" i="1" dirty="0"/>
              <a:t>Disclosure and disclaimer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>
              <a:buNone/>
              <a:defRPr/>
            </a:pPr>
            <a:endParaRPr lang="en-US" sz="2200" i="1" dirty="0"/>
          </a:p>
          <a:p>
            <a:pPr lvl="0" algn="ctr">
              <a:buNone/>
              <a:defRPr/>
            </a:pPr>
            <a:endParaRPr lang="en-US" sz="2200" i="1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200" i="1" dirty="0"/>
              <a:t>I have no relevant financial or professional relationship(s) to disclose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200" i="1" dirty="0"/>
              <a:t>The views and opinions presented here are those of the presenter and do not necessarily represent the views or positions of Kaiser Permanente</a:t>
            </a:r>
          </a:p>
          <a:p>
            <a:pPr lvl="0" algn="ctr">
              <a:buNone/>
              <a:defRPr/>
            </a:pPr>
            <a:endParaRPr lang="en-US" sz="2200" i="1" dirty="0"/>
          </a:p>
          <a:p>
            <a:pPr marL="0" indent="0">
              <a:buNone/>
            </a:pPr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1993029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DDD0E-4961-40B7-A72E-DC096F967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868" y="467140"/>
            <a:ext cx="8458200" cy="654859"/>
          </a:xfrm>
        </p:spPr>
        <p:txBody>
          <a:bodyPr>
            <a:normAutofit/>
          </a:bodyPr>
          <a:lstStyle/>
          <a:p>
            <a:pPr algn="ctr"/>
            <a:r>
              <a:rPr lang="en-US" sz="3000" b="0" dirty="0"/>
              <a:t>Presentation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60A58-4ABE-4913-88A3-32560405C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862" y="1877184"/>
            <a:ext cx="7991060" cy="3103632"/>
          </a:xfrm>
        </p:spPr>
        <p:txBody>
          <a:bodyPr>
            <a:normAutofit/>
          </a:bodyPr>
          <a:lstStyle/>
          <a:p>
            <a:pPr marL="457200" marR="0" lvl="0" indent="-45720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/>
              <a:t>Introduction:  background and presentation goals</a:t>
            </a:r>
          </a:p>
          <a:p>
            <a:pPr marL="457200" marR="0" lvl="0" indent="-45720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Generation 1 vs. 2 (vs. 3) research</a:t>
            </a:r>
          </a:p>
          <a:p>
            <a:pPr marL="457200" marR="0" lvl="0" indent="-45720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Goals and required features of Generation 2 research (including inclusivity)</a:t>
            </a:r>
          </a:p>
          <a:p>
            <a:pPr marL="457200" marR="0" lvl="0" indent="-45720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Practical recommendations to achieve inclusivity</a:t>
            </a:r>
          </a:p>
          <a:p>
            <a:pPr marL="457200" marR="0" lvl="0" indent="-45720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Additional actions to maximize value of Generation 2 research</a:t>
            </a:r>
          </a:p>
        </p:txBody>
      </p:sp>
    </p:spTree>
    <p:extLst>
      <p:ext uri="{BB962C8B-B14F-4D97-AF65-F5344CB8AC3E}">
        <p14:creationId xmlns:p14="http://schemas.microsoft.com/office/powerpoint/2010/main" val="1394354268"/>
      </p:ext>
    </p:extLst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DDD0E-4961-40B7-A72E-DC096F967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868" y="566530"/>
            <a:ext cx="8458200" cy="654859"/>
          </a:xfrm>
        </p:spPr>
        <p:txBody>
          <a:bodyPr>
            <a:noAutofit/>
          </a:bodyPr>
          <a:lstStyle/>
          <a:p>
            <a:pPr algn="ctr"/>
            <a:r>
              <a:rPr lang="en-US" sz="2800" b="0" dirty="0"/>
              <a:t>Inclusivity in clinical research:  What, why?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60A58-4ABE-4913-88A3-32560405C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868" y="1877184"/>
            <a:ext cx="8458200" cy="3103632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5000"/>
              </a:lnSpc>
              <a:spcBef>
                <a:spcPts val="2400"/>
              </a:spcBef>
              <a:buFont typeface="+mj-lt"/>
              <a:buAutoNum type="arabicPeriod"/>
            </a:pPr>
            <a:r>
              <a:rPr lang="en-US" sz="2000" dirty="0"/>
              <a:t>Explosion of interest and efforts to enhance equity, diversity and inclusion, including in clinical research</a:t>
            </a:r>
          </a:p>
          <a:p>
            <a:pPr marL="457200" indent="-457200">
              <a:lnSpc>
                <a:spcPct val="105000"/>
              </a:lnSpc>
              <a:spcBef>
                <a:spcPts val="2400"/>
              </a:spcBef>
              <a:buFont typeface="+mj-lt"/>
              <a:buAutoNum type="arabicPeriod"/>
            </a:pPr>
            <a:r>
              <a:rPr lang="en-US" sz="2000" dirty="0"/>
              <a:t>Motivation and benefits range from ethical and moral to functional and practical; “nothing about me without me”</a:t>
            </a:r>
          </a:p>
          <a:p>
            <a:pPr marL="457200" indent="-457200">
              <a:lnSpc>
                <a:spcPct val="105000"/>
              </a:lnSpc>
              <a:spcBef>
                <a:spcPts val="2400"/>
              </a:spcBef>
              <a:buFont typeface="+mj-lt"/>
              <a:buAutoNum type="arabicPeriod"/>
            </a:pPr>
            <a:r>
              <a:rPr lang="en-US" sz="2000" dirty="0"/>
              <a:t>What are the motivations and goals for research users and beneficiaries (healthcare delivery systems, clinicians, patients)?</a:t>
            </a:r>
          </a:p>
        </p:txBody>
      </p:sp>
    </p:spTree>
    <p:extLst>
      <p:ext uri="{BB962C8B-B14F-4D97-AF65-F5344CB8AC3E}">
        <p14:creationId xmlns:p14="http://schemas.microsoft.com/office/powerpoint/2010/main" val="1005290436"/>
      </p:ext>
    </p:extLst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DDD0E-4961-40B7-A72E-DC096F967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868" y="467140"/>
            <a:ext cx="8458200" cy="654859"/>
          </a:xfrm>
        </p:spPr>
        <p:txBody>
          <a:bodyPr>
            <a:normAutofit/>
          </a:bodyPr>
          <a:lstStyle/>
          <a:p>
            <a:pPr algn="ctr"/>
            <a:r>
              <a:rPr lang="en-US" sz="3000" b="0" dirty="0"/>
              <a:t>Presentation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60A58-4ABE-4913-88A3-32560405C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862" y="1877184"/>
            <a:ext cx="7991060" cy="3103632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7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Introduction:  background and presentation goals</a:t>
            </a:r>
          </a:p>
          <a:p>
            <a:pPr marL="457200" marR="0" lvl="0" indent="-45720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/>
              <a:t>Generation 1 vs. 2 (vs. 3) research</a:t>
            </a:r>
          </a:p>
          <a:p>
            <a:pPr marL="457200" marR="0" lvl="0" indent="-45720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Goals and required features of Generation 2 research (including inclusivity)</a:t>
            </a:r>
          </a:p>
          <a:p>
            <a:pPr marL="457200" marR="0" lvl="0" indent="-45720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Practical recommendations to achieve inclusivity</a:t>
            </a:r>
          </a:p>
          <a:p>
            <a:pPr marL="457200" marR="0" lvl="0" indent="-45720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Additional actions to maximize value of Generation 2 research</a:t>
            </a:r>
          </a:p>
        </p:txBody>
      </p:sp>
    </p:spTree>
    <p:extLst>
      <p:ext uri="{BB962C8B-B14F-4D97-AF65-F5344CB8AC3E}">
        <p14:creationId xmlns:p14="http://schemas.microsoft.com/office/powerpoint/2010/main" val="4236620090"/>
      </p:ext>
    </p:extLst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DDD0E-4961-40B7-A72E-DC096F967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868" y="566530"/>
            <a:ext cx="8458200" cy="654859"/>
          </a:xfrm>
        </p:spPr>
        <p:txBody>
          <a:bodyPr>
            <a:noAutofit/>
          </a:bodyPr>
          <a:lstStyle/>
          <a:p>
            <a:pPr algn="ctr"/>
            <a:r>
              <a:rPr lang="en-US" sz="2800" b="0" dirty="0"/>
              <a:t>Three types of decisions; </a:t>
            </a:r>
            <a:br>
              <a:rPr lang="en-US" sz="2800" b="0" dirty="0"/>
            </a:br>
            <a:r>
              <a:rPr lang="en-US" sz="2800" b="0" dirty="0"/>
              <a:t>three generations of medical/health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60A58-4ABE-4913-88A3-32560405C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868" y="1877184"/>
            <a:ext cx="8458200" cy="3103632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105000"/>
              </a:lnSpc>
              <a:spcBef>
                <a:spcPts val="2400"/>
              </a:spcBef>
              <a:buFont typeface="+mj-lt"/>
              <a:buAutoNum type="arabicPeriod"/>
            </a:pPr>
            <a:r>
              <a:rPr lang="en-US" sz="2000" dirty="0"/>
              <a:t>Generation 1:  research to guide FDA/EMA, health system and other population-level decisions regarding drugs, devices, vaccines</a:t>
            </a:r>
          </a:p>
          <a:p>
            <a:pPr marL="457200" indent="-457200">
              <a:lnSpc>
                <a:spcPct val="105000"/>
              </a:lnSpc>
              <a:spcBef>
                <a:spcPts val="2400"/>
              </a:spcBef>
              <a:buFont typeface="+mj-lt"/>
              <a:buAutoNum type="arabicPeriod"/>
            </a:pPr>
            <a:r>
              <a:rPr lang="en-US" sz="2000" dirty="0"/>
              <a:t>Generation 2:  research to support patient-level, real-world clinical practice decisions</a:t>
            </a:r>
          </a:p>
          <a:p>
            <a:pPr marL="457200" indent="-457200">
              <a:lnSpc>
                <a:spcPct val="105000"/>
              </a:lnSpc>
              <a:spcBef>
                <a:spcPts val="2400"/>
              </a:spcBef>
              <a:buFont typeface="+mj-lt"/>
              <a:buAutoNum type="arabicPeriod"/>
            </a:pPr>
            <a:r>
              <a:rPr lang="en-US" sz="2000" dirty="0"/>
              <a:t>Generation 3:  research to guide decisions regarding health promotion, care delivery, practice improvement, health equity, complex health challenges (e.g., maternal morbidity, mortality and disparities), and other complex (“wicked”) problems</a:t>
            </a:r>
          </a:p>
        </p:txBody>
      </p:sp>
    </p:spTree>
    <p:extLst>
      <p:ext uri="{BB962C8B-B14F-4D97-AF65-F5344CB8AC3E}">
        <p14:creationId xmlns:p14="http://schemas.microsoft.com/office/powerpoint/2010/main" val="50226593"/>
      </p:ext>
    </p:extLst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599" y="274329"/>
            <a:ext cx="8570452" cy="808038"/>
          </a:xfrm>
        </p:spPr>
        <p:txBody>
          <a:bodyPr>
            <a:noAutofit/>
          </a:bodyPr>
          <a:lstStyle/>
          <a:p>
            <a:pPr algn="ctr"/>
            <a:r>
              <a:rPr lang="en-US" sz="2800" b="0" dirty="0"/>
              <a:t>Generation 1:</a:t>
            </a:r>
            <a:br>
              <a:rPr lang="en-US" sz="2800" b="0" dirty="0"/>
            </a:br>
            <a:r>
              <a:rPr lang="en-US" sz="2800" b="0" dirty="0"/>
              <a:t>Policy/practice decision makers’ questions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gray">
          <a:xfrm>
            <a:off x="547687" y="2179637"/>
            <a:ext cx="8039100" cy="3970440"/>
          </a:xfrm>
          <a:prstGeom prst="rect">
            <a:avLst/>
          </a:prstGeom>
          <a:solidFill>
            <a:srgbClr val="AAB198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gray">
          <a:xfrm>
            <a:off x="549275" y="1390650"/>
            <a:ext cx="8039100" cy="7889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pPr marL="463550" indent="-463550">
              <a:lnSpc>
                <a:spcPct val="95000"/>
              </a:lnSpc>
              <a:spcBef>
                <a:spcPct val="110000"/>
              </a:spcBef>
              <a:buFontTx/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gray">
          <a:xfrm>
            <a:off x="3985846" y="2535735"/>
            <a:ext cx="4539029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900"/>
              </a:spcBef>
            </a:pPr>
            <a:r>
              <a:rPr lang="en-US" sz="2000" dirty="0"/>
              <a:t>Does it work?  Is it “effective” </a:t>
            </a:r>
            <a:r>
              <a:rPr lang="en-US" sz="2000" i="1" dirty="0"/>
              <a:t>on average</a:t>
            </a:r>
            <a:r>
              <a:rPr lang="en-US" sz="2000" dirty="0"/>
              <a:t>? Can it work?</a:t>
            </a:r>
          </a:p>
          <a:p>
            <a:pPr marL="700088" lvl="1" indent="-46355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000" i="1" dirty="0"/>
              <a:t>Should it be approved?  Funded? Mandated?</a:t>
            </a:r>
          </a:p>
          <a:p>
            <a:pPr marL="700088" lvl="1" indent="-463550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000" i="1" dirty="0"/>
              <a:t>Included in the formulary?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99" y="2487921"/>
            <a:ext cx="3294185" cy="3294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041470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834" y="273205"/>
            <a:ext cx="8589818" cy="808038"/>
          </a:xfrm>
        </p:spPr>
        <p:txBody>
          <a:bodyPr>
            <a:noAutofit/>
          </a:bodyPr>
          <a:lstStyle/>
          <a:p>
            <a:pPr algn="ctr"/>
            <a:r>
              <a:rPr lang="en-US" sz="2800" b="0" dirty="0"/>
              <a:t>Generation 1 research questions, aims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gray">
          <a:xfrm>
            <a:off x="495300" y="2179638"/>
            <a:ext cx="8039100" cy="3970439"/>
          </a:xfrm>
          <a:prstGeom prst="rect">
            <a:avLst/>
          </a:prstGeom>
          <a:solidFill>
            <a:srgbClr val="AAB198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gray">
          <a:xfrm>
            <a:off x="481585" y="1390650"/>
            <a:ext cx="8039100" cy="7889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gray">
          <a:xfrm>
            <a:off x="635992" y="2406052"/>
            <a:ext cx="7767779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27013" indent="-227013">
              <a:spcBef>
                <a:spcPts val="120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1900" dirty="0"/>
              <a:t>Do researcher-selected outcomes differ for those</a:t>
            </a:r>
            <a:br>
              <a:rPr lang="en-US" sz="1900" dirty="0"/>
            </a:br>
            <a:r>
              <a:rPr lang="en-US" sz="1900" dirty="0"/>
              <a:t>receiving the intervention vs. not (or is</a:t>
            </a:r>
            <a:br>
              <a:rPr lang="en-US" sz="1900" dirty="0"/>
            </a:br>
            <a:r>
              <a:rPr lang="en-US" sz="1900" dirty="0"/>
              <a:t>intervention A superior to intervention B)?</a:t>
            </a:r>
          </a:p>
          <a:p>
            <a:pPr marL="227013" indent="-227013">
              <a:spcBef>
                <a:spcPts val="120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1900" dirty="0"/>
              <a:t>Do selected features of intervention settings</a:t>
            </a:r>
            <a:br>
              <a:rPr lang="en-US" sz="1900" dirty="0"/>
            </a:br>
            <a:r>
              <a:rPr lang="en-US" sz="1900" dirty="0"/>
              <a:t>and target groups influence effects?</a:t>
            </a:r>
          </a:p>
          <a:p>
            <a:pPr marL="227013" indent="-227013">
              <a:spcBef>
                <a:spcPts val="120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1900" dirty="0"/>
              <a:t>Gold standard method:  randomize and measure</a:t>
            </a:r>
            <a:br>
              <a:rPr lang="en-US" sz="1900" dirty="0"/>
            </a:br>
            <a:r>
              <a:rPr lang="en-US" sz="1900" dirty="0"/>
              <a:t>outcome differences; perform subgroup analyses</a:t>
            </a:r>
            <a:br>
              <a:rPr lang="en-US" sz="1900" dirty="0"/>
            </a:br>
            <a:r>
              <a:rPr lang="en-US" sz="1900" dirty="0"/>
              <a:t> ... or use other impact-focused designs</a:t>
            </a:r>
          </a:p>
          <a:p>
            <a:pPr marL="227013" indent="-227013">
              <a:spcBef>
                <a:spcPts val="120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1900" dirty="0"/>
              <a:t>Asking “can it work?” allows for non-representative </a:t>
            </a:r>
            <a:br>
              <a:rPr lang="en-US" sz="1900" dirty="0"/>
            </a:br>
            <a:r>
              <a:rPr lang="en-US" sz="1900" dirty="0"/>
              <a:t>sampling</a:t>
            </a:r>
            <a:endParaRPr lang="en-US" sz="1900" b="1" u="sng" dirty="0"/>
          </a:p>
        </p:txBody>
      </p:sp>
      <p:pic>
        <p:nvPicPr>
          <p:cNvPr id="9" name="Picture 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815710" y="2841562"/>
            <a:ext cx="1704975" cy="329374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92281650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theme/theme1.xml><?xml version="1.0" encoding="utf-8"?>
<a:theme xmlns:a="http://schemas.openxmlformats.org/drawingml/2006/main" name="KP Research blue">
  <a:themeElements>
    <a:clrScheme name="KP Research Blue">
      <a:dk1>
        <a:sysClr val="windowText" lastClr="000000"/>
      </a:dk1>
      <a:lt1>
        <a:sysClr val="window" lastClr="FFFFFF"/>
      </a:lt1>
      <a:dk2>
        <a:srgbClr val="006FA5"/>
      </a:dk2>
      <a:lt2>
        <a:srgbClr val="D9D9D9"/>
      </a:lt2>
      <a:accent1>
        <a:srgbClr val="009FE3"/>
      </a:accent1>
      <a:accent2>
        <a:srgbClr val="DA6426"/>
      </a:accent2>
      <a:accent3>
        <a:srgbClr val="8086C1"/>
      </a:accent3>
      <a:accent4>
        <a:srgbClr val="7FB741"/>
      </a:accent4>
      <a:accent5>
        <a:srgbClr val="AAB198"/>
      </a:accent5>
      <a:accent6>
        <a:srgbClr val="5EBEA5"/>
      </a:accent6>
      <a:hlink>
        <a:srgbClr val="216A8B"/>
      </a:hlink>
      <a:folHlink>
        <a:srgbClr val="216A8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635ACC87B9F24199F0BC3D1A3ABE25" ma:contentTypeVersion="12" ma:contentTypeDescription="Create a new document." ma:contentTypeScope="" ma:versionID="617a111f386f08099c5bd23edb982849">
  <xsd:schema xmlns:xsd="http://www.w3.org/2001/XMLSchema" xmlns:xs="http://www.w3.org/2001/XMLSchema" xmlns:p="http://schemas.microsoft.com/office/2006/metadata/properties" xmlns:ns2="2d0afb69-5b73-4ef2-b0e0-32abf2b8b255" xmlns:ns3="848b3265-9f75-473c-bda2-8863352f1863" targetNamespace="http://schemas.microsoft.com/office/2006/metadata/properties" ma:root="true" ma:fieldsID="76a56f5603da6e00a980d05bf88a2a63" ns2:_="" ns3:_="">
    <xsd:import namespace="2d0afb69-5b73-4ef2-b0e0-32abf2b8b255"/>
    <xsd:import namespace="848b3265-9f75-473c-bda2-8863352f186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escription0" minOccurs="0"/>
                <xsd:element ref="ns3:Projec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0afb69-5b73-4ef2-b0e0-32abf2b8b25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8b3265-9f75-473c-bda2-8863352f1863" elementFormDefault="qualified">
    <xsd:import namespace="http://schemas.microsoft.com/office/2006/documentManagement/types"/>
    <xsd:import namespace="http://schemas.microsoft.com/office/infopath/2007/PartnerControls"/>
    <xsd:element name="Description0" ma:index="11" nillable="true" ma:displayName="Description" ma:internalName="Description0">
      <xsd:simpleType>
        <xsd:restriction base="dms:Note">
          <xsd:maxLength value="255"/>
        </xsd:restriction>
      </xsd:simpleType>
    </xsd:element>
    <xsd:element name="Project" ma:index="12" ma:displayName="Documents" ma:format="Dropdown" ma:internalName="Project">
      <xsd:simpleType>
        <xsd:restriction base="dms:Choice">
          <xsd:enumeration value="PowerPoint Templates"/>
          <xsd:enumeration value="Main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Lab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oject xmlns="848b3265-9f75-473c-bda2-8863352f1863">PowerPoint Templates</Project>
    <Description0 xmlns="848b3265-9f75-473c-bda2-8863352f1863">Current as of: 6/1/13</Description0>
    <_dlc_DocId xmlns="2d0afb69-5b73-4ef2-b0e0-32abf2b8b255">M22JD2QKN7W4-135-1</_dlc_DocId>
    <_dlc_DocIdUrl xmlns="2d0afb69-5b73-4ef2-b0e0-32abf2b8b255">
      <Url>http://myre.kp-scalresearch.org/PresentationCenter/_layouts/DocIdRedir.aspx?ID=M22JD2QKN7W4-135-1</Url>
      <Description>M22JD2QKN7W4-135-1</Description>
    </_dlc_DocIdUrl>
  </documentManagement>
</p:properties>
</file>

<file path=customXml/itemProps1.xml><?xml version="1.0" encoding="utf-8"?>
<ds:datastoreItem xmlns:ds="http://schemas.openxmlformats.org/officeDocument/2006/customXml" ds:itemID="{ED413CA6-55E5-4452-9A2C-D3B8A0F3B1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1AEAF0-0CFF-4FE6-A028-EAB0CD59E4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0afb69-5b73-4ef2-b0e0-32abf2b8b255"/>
    <ds:schemaRef ds:uri="848b3265-9f75-473c-bda2-8863352f18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6121CAD-FD2A-4E88-BF7A-7FF0640C57EF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8E2053E8-AEEC-490A-8044-0356938286E9}">
  <ds:schemaRefs>
    <ds:schemaRef ds:uri="http://schemas.microsoft.com/office/2006/documentManagement/types"/>
    <ds:schemaRef ds:uri="http://www.w3.org/XML/1998/namespace"/>
    <ds:schemaRef ds:uri="http://purl.org/dc/terms/"/>
    <ds:schemaRef ds:uri="http://purl.org/dc/elements/1.1/"/>
    <ds:schemaRef ds:uri="2d0afb69-5b73-4ef2-b0e0-32abf2b8b255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848b3265-9f75-473c-bda2-8863352f1863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KP Research blue</Template>
  <TotalTime>4526</TotalTime>
  <Words>1436</Words>
  <Application>Microsoft Office PowerPoint</Application>
  <PresentationFormat>On-screen Show (4:3)</PresentationFormat>
  <Paragraphs>123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Avenir LT Std 65 Medium</vt:lpstr>
      <vt:lpstr>Calibri</vt:lpstr>
      <vt:lpstr>Courier New</vt:lpstr>
      <vt:lpstr>Wingdings</vt:lpstr>
      <vt:lpstr>KP Research blue</vt:lpstr>
      <vt:lpstr>PowerPoint Presentation</vt:lpstr>
      <vt:lpstr>Presentation outline</vt:lpstr>
      <vt:lpstr>Disclosure and disclaimer</vt:lpstr>
      <vt:lpstr>Presentation outline</vt:lpstr>
      <vt:lpstr>Inclusivity in clinical research:  What, why?</vt:lpstr>
      <vt:lpstr>Presentation outline</vt:lpstr>
      <vt:lpstr>Three types of decisions;  three generations of medical/health research</vt:lpstr>
      <vt:lpstr>Generation 1: Policy/practice decision makers’ questions</vt:lpstr>
      <vt:lpstr>Generation 1 research questions, aims</vt:lpstr>
      <vt:lpstr>Generation 1 research to guide policy decisions</vt:lpstr>
      <vt:lpstr>Generation 2 research to guide patient decisions</vt:lpstr>
      <vt:lpstr>Generation 3 research to guide management decisions</vt:lpstr>
      <vt:lpstr>Presentation outline</vt:lpstr>
      <vt:lpstr>Generation 2 research to guide patient decisions</vt:lpstr>
      <vt:lpstr>Research to guide precision (personalized) medicine: the case of complex health interventions</vt:lpstr>
      <vt:lpstr>Presentation outline</vt:lpstr>
      <vt:lpstr>Inclusivity and engagement in intervention design and evaluation (beyond sampling)</vt:lpstr>
      <vt:lpstr>Inclusivity and engagement in research: embedded research and healthcare delivery interventions</vt:lpstr>
      <vt:lpstr>Presentation outline</vt:lpstr>
      <vt:lpstr>Engagement and dissemination</vt:lpstr>
      <vt:lpstr>Robust reporting and dissemination: Return of research results to participants</vt:lpstr>
    </vt:vector>
  </TitlesOfParts>
  <Company>Kaiser Permanente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KP Research Blue PowerPoint Presentation</dc:title>
  <dc:creator>Cristine E. Denver</dc:creator>
  <cp:lastModifiedBy>Briannah Henderson</cp:lastModifiedBy>
  <cp:revision>269</cp:revision>
  <dcterms:created xsi:type="dcterms:W3CDTF">2013-05-15T15:53:53Z</dcterms:created>
  <dcterms:modified xsi:type="dcterms:W3CDTF">2023-10-10T20:23:14Z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0x0101001E635ACC87B9F24199F0BC3D1A3ABE25</vt:lpwstr>
  </property>
  <property fmtid="{D5CDD505-2E9C-101B-9397-08002B2CF9AE}" pid="3" name="_dlc_DocIdItemGuid">
    <vt:lpwstr>0e4cc09d-a65b-489e-b8fd-03e0891c8098</vt:lpwstr>
  </property>
</Properties>
</file>